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36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hithsaidatta Pasupuleti" userId="0c22c71ff95c3042" providerId="LiveId" clId="{B4F40BEE-58AE-4582-8C1F-225F92B7EEC0}"/>
    <pc:docChg chg="undo redo custSel modSld">
      <pc:chgData name="Rohithsaidatta Pasupuleti" userId="0c22c71ff95c3042" providerId="LiveId" clId="{B4F40BEE-58AE-4582-8C1F-225F92B7EEC0}" dt="2024-04-16T01:43:07.331" v="71" actId="20577"/>
      <pc:docMkLst>
        <pc:docMk/>
      </pc:docMkLst>
      <pc:sldChg chg="modSp">
        <pc:chgData name="Rohithsaidatta Pasupuleti" userId="0c22c71ff95c3042" providerId="LiveId" clId="{B4F40BEE-58AE-4582-8C1F-225F92B7EEC0}" dt="2024-04-16T01:43:07.331" v="71" actId="20577"/>
        <pc:sldMkLst>
          <pc:docMk/>
          <pc:sldMk cId="2038123539" sldId="256"/>
        </pc:sldMkLst>
        <pc:spChg chg="mod">
          <ac:chgData name="Rohithsaidatta Pasupuleti" userId="0c22c71ff95c3042" providerId="LiveId" clId="{B4F40BEE-58AE-4582-8C1F-225F92B7EEC0}" dt="2024-04-16T01:43:07.331" v="71" actId="20577"/>
          <ac:spMkLst>
            <pc:docMk/>
            <pc:sldMk cId="2038123539" sldId="256"/>
            <ac:spMk id="2" creationId="{68A37BAC-E749-F480-9443-7FDB0D31B5EC}"/>
          </ac:spMkLst>
        </pc:spChg>
      </pc:sldChg>
      <pc:sldChg chg="modSp mod">
        <pc:chgData name="Rohithsaidatta Pasupuleti" userId="0c22c71ff95c3042" providerId="LiveId" clId="{B4F40BEE-58AE-4582-8C1F-225F92B7EEC0}" dt="2024-04-16T01:10:19.100" v="1" actId="27636"/>
        <pc:sldMkLst>
          <pc:docMk/>
          <pc:sldMk cId="693775237" sldId="257"/>
        </pc:sldMkLst>
        <pc:spChg chg="mod">
          <ac:chgData name="Rohithsaidatta Pasupuleti" userId="0c22c71ff95c3042" providerId="LiveId" clId="{B4F40BEE-58AE-4582-8C1F-225F92B7EEC0}" dt="2024-04-16T01:10:19.100" v="1" actId="27636"/>
          <ac:spMkLst>
            <pc:docMk/>
            <pc:sldMk cId="693775237" sldId="257"/>
            <ac:spMk id="48" creationId="{A3208724-78F4-934B-F001-5DB9EC9689B9}"/>
          </ac:spMkLst>
        </pc:spChg>
      </pc:sldChg>
      <pc:sldChg chg="modSp mod">
        <pc:chgData name="Rohithsaidatta Pasupuleti" userId="0c22c71ff95c3042" providerId="LiveId" clId="{B4F40BEE-58AE-4582-8C1F-225F92B7EEC0}" dt="2024-04-16T01:11:19.965" v="2"/>
        <pc:sldMkLst>
          <pc:docMk/>
          <pc:sldMk cId="1470177183" sldId="258"/>
        </pc:sldMkLst>
        <pc:spChg chg="mod">
          <ac:chgData name="Rohithsaidatta Pasupuleti" userId="0c22c71ff95c3042" providerId="LiveId" clId="{B4F40BEE-58AE-4582-8C1F-225F92B7EEC0}" dt="2024-04-16T01:11:19.965" v="2"/>
          <ac:spMkLst>
            <pc:docMk/>
            <pc:sldMk cId="1470177183" sldId="258"/>
            <ac:spMk id="3" creationId="{EA873520-8095-C537-1383-49FF7DC8C9DB}"/>
          </ac:spMkLst>
        </pc:spChg>
      </pc:sldChg>
      <pc:sldChg chg="modSp mod">
        <pc:chgData name="Rohithsaidatta Pasupuleti" userId="0c22c71ff95c3042" providerId="LiveId" clId="{B4F40BEE-58AE-4582-8C1F-225F92B7EEC0}" dt="2024-04-16T01:12:02.453" v="3"/>
        <pc:sldMkLst>
          <pc:docMk/>
          <pc:sldMk cId="1336367811" sldId="259"/>
        </pc:sldMkLst>
        <pc:spChg chg="mod">
          <ac:chgData name="Rohithsaidatta Pasupuleti" userId="0c22c71ff95c3042" providerId="LiveId" clId="{B4F40BEE-58AE-4582-8C1F-225F92B7EEC0}" dt="2024-04-16T01:12:02.453" v="3"/>
          <ac:spMkLst>
            <pc:docMk/>
            <pc:sldMk cId="1336367811" sldId="259"/>
            <ac:spMk id="9" creationId="{F9944B31-7EC0-FAFA-F7E9-4C61A5DCA299}"/>
          </ac:spMkLst>
        </pc:spChg>
      </pc:sldChg>
      <pc:sldChg chg="modSp mod">
        <pc:chgData name="Rohithsaidatta Pasupuleti" userId="0c22c71ff95c3042" providerId="LiveId" clId="{B4F40BEE-58AE-4582-8C1F-225F92B7EEC0}" dt="2024-04-16T01:13:15.719" v="4"/>
        <pc:sldMkLst>
          <pc:docMk/>
          <pc:sldMk cId="2573468202" sldId="260"/>
        </pc:sldMkLst>
        <pc:spChg chg="mod">
          <ac:chgData name="Rohithsaidatta Pasupuleti" userId="0c22c71ff95c3042" providerId="LiveId" clId="{B4F40BEE-58AE-4582-8C1F-225F92B7EEC0}" dt="2024-04-16T01:13:15.719" v="4"/>
          <ac:spMkLst>
            <pc:docMk/>
            <pc:sldMk cId="2573468202" sldId="260"/>
            <ac:spMk id="3" creationId="{B8A92EDB-1EFA-6353-4029-8F6CD9A337E0}"/>
          </ac:spMkLst>
        </pc:spChg>
      </pc:sldChg>
      <pc:sldChg chg="modSp mod">
        <pc:chgData name="Rohithsaidatta Pasupuleti" userId="0c22c71ff95c3042" providerId="LiveId" clId="{B4F40BEE-58AE-4582-8C1F-225F92B7EEC0}" dt="2024-04-16T01:14:17.163" v="5"/>
        <pc:sldMkLst>
          <pc:docMk/>
          <pc:sldMk cId="145545697" sldId="261"/>
        </pc:sldMkLst>
        <pc:spChg chg="mod">
          <ac:chgData name="Rohithsaidatta Pasupuleti" userId="0c22c71ff95c3042" providerId="LiveId" clId="{B4F40BEE-58AE-4582-8C1F-225F92B7EEC0}" dt="2024-04-16T01:14:17.163" v="5"/>
          <ac:spMkLst>
            <pc:docMk/>
            <pc:sldMk cId="145545697" sldId="261"/>
            <ac:spMk id="3" creationId="{B55957B1-C934-917E-B76A-74986EBD97D7}"/>
          </ac:spMkLst>
        </pc:spChg>
      </pc:sldChg>
      <pc:sldChg chg="modSp">
        <pc:chgData name="Rohithsaidatta Pasupuleti" userId="0c22c71ff95c3042" providerId="LiveId" clId="{B4F40BEE-58AE-4582-8C1F-225F92B7EEC0}" dt="2024-04-16T01:17:28.277" v="15"/>
        <pc:sldMkLst>
          <pc:docMk/>
          <pc:sldMk cId="2055565492" sldId="262"/>
        </pc:sldMkLst>
        <pc:graphicFrameChg chg="mod">
          <ac:chgData name="Rohithsaidatta Pasupuleti" userId="0c22c71ff95c3042" providerId="LiveId" clId="{B4F40BEE-58AE-4582-8C1F-225F92B7EEC0}" dt="2024-04-16T01:17:28.277" v="15"/>
          <ac:graphicFrameMkLst>
            <pc:docMk/>
            <pc:sldMk cId="2055565492" sldId="262"/>
            <ac:graphicFrameMk id="5" creationId="{C8B4C7CB-0FCC-D858-B2AA-55D58F99DDA4}"/>
          </ac:graphicFrameMkLst>
        </pc:graphicFrameChg>
      </pc:sldChg>
      <pc:sldChg chg="modSp mod">
        <pc:chgData name="Rohithsaidatta Pasupuleti" userId="0c22c71ff95c3042" providerId="LiveId" clId="{B4F40BEE-58AE-4582-8C1F-225F92B7EEC0}" dt="2024-04-16T01:18:09.318" v="16"/>
        <pc:sldMkLst>
          <pc:docMk/>
          <pc:sldMk cId="437680762" sldId="263"/>
        </pc:sldMkLst>
        <pc:spChg chg="mod">
          <ac:chgData name="Rohithsaidatta Pasupuleti" userId="0c22c71ff95c3042" providerId="LiveId" clId="{B4F40BEE-58AE-4582-8C1F-225F92B7EEC0}" dt="2024-04-16T01:18:09.318" v="16"/>
          <ac:spMkLst>
            <pc:docMk/>
            <pc:sldMk cId="437680762" sldId="263"/>
            <ac:spMk id="3" creationId="{800BD6CF-D7F0-196C-31A1-B4ADB9B95B56}"/>
          </ac:spMkLst>
        </pc:spChg>
      </pc:sldChg>
      <pc:sldChg chg="modSp mod">
        <pc:chgData name="Rohithsaidatta Pasupuleti" userId="0c22c71ff95c3042" providerId="LiveId" clId="{B4F40BEE-58AE-4582-8C1F-225F92B7EEC0}" dt="2024-04-16T01:19:23.455" v="20" actId="1076"/>
        <pc:sldMkLst>
          <pc:docMk/>
          <pc:sldMk cId="147754518" sldId="264"/>
        </pc:sldMkLst>
        <pc:spChg chg="mod">
          <ac:chgData name="Rohithsaidatta Pasupuleti" userId="0c22c71ff95c3042" providerId="LiveId" clId="{B4F40BEE-58AE-4582-8C1F-225F92B7EEC0}" dt="2024-04-16T01:19:23.455" v="20" actId="1076"/>
          <ac:spMkLst>
            <pc:docMk/>
            <pc:sldMk cId="147754518" sldId="264"/>
            <ac:spMk id="3" creationId="{2FD0F5DF-F14E-0255-9BAE-C3FE859555CD}"/>
          </ac:spMkLst>
        </pc:spChg>
        <pc:picChg chg="mod">
          <ac:chgData name="Rohithsaidatta Pasupuleti" userId="0c22c71ff95c3042" providerId="LiveId" clId="{B4F40BEE-58AE-4582-8C1F-225F92B7EEC0}" dt="2024-04-16T01:19:16.692" v="18" actId="1076"/>
          <ac:picMkLst>
            <pc:docMk/>
            <pc:sldMk cId="147754518" sldId="264"/>
            <ac:picMk id="5" creationId="{FB976439-A3FF-F3D1-847F-1D7772CFE89B}"/>
          </ac:picMkLst>
        </pc:picChg>
      </pc:sldChg>
      <pc:sldChg chg="modSp mod">
        <pc:chgData name="Rohithsaidatta Pasupuleti" userId="0c22c71ff95c3042" providerId="LiveId" clId="{B4F40BEE-58AE-4582-8C1F-225F92B7EEC0}" dt="2024-04-16T01:21:20.259" v="24" actId="1076"/>
        <pc:sldMkLst>
          <pc:docMk/>
          <pc:sldMk cId="3749758396" sldId="265"/>
        </pc:sldMkLst>
        <pc:spChg chg="mod">
          <ac:chgData name="Rohithsaidatta Pasupuleti" userId="0c22c71ff95c3042" providerId="LiveId" clId="{B4F40BEE-58AE-4582-8C1F-225F92B7EEC0}" dt="2024-04-16T01:21:15.656" v="23" actId="1076"/>
          <ac:spMkLst>
            <pc:docMk/>
            <pc:sldMk cId="3749758396" sldId="265"/>
            <ac:spMk id="3" creationId="{E0752A4A-310D-B5DE-A4E8-E919EFBA35E7}"/>
          </ac:spMkLst>
        </pc:spChg>
        <pc:picChg chg="mod">
          <ac:chgData name="Rohithsaidatta Pasupuleti" userId="0c22c71ff95c3042" providerId="LiveId" clId="{B4F40BEE-58AE-4582-8C1F-225F92B7EEC0}" dt="2024-04-16T01:21:20.259" v="24" actId="1076"/>
          <ac:picMkLst>
            <pc:docMk/>
            <pc:sldMk cId="3749758396" sldId="265"/>
            <ac:picMk id="5" creationId="{7251FC0D-443C-173E-A864-3E8E1655E8BB}"/>
          </ac:picMkLst>
        </pc:picChg>
      </pc:sldChg>
      <pc:sldChg chg="modSp mod">
        <pc:chgData name="Rohithsaidatta Pasupuleti" userId="0c22c71ff95c3042" providerId="LiveId" clId="{B4F40BEE-58AE-4582-8C1F-225F92B7EEC0}" dt="2024-04-16T01:23:20.448" v="27" actId="1076"/>
        <pc:sldMkLst>
          <pc:docMk/>
          <pc:sldMk cId="71927333" sldId="266"/>
        </pc:sldMkLst>
        <pc:spChg chg="mod">
          <ac:chgData name="Rohithsaidatta Pasupuleti" userId="0c22c71ff95c3042" providerId="LiveId" clId="{B4F40BEE-58AE-4582-8C1F-225F92B7EEC0}" dt="2024-04-16T01:23:20.448" v="27" actId="1076"/>
          <ac:spMkLst>
            <pc:docMk/>
            <pc:sldMk cId="71927333" sldId="266"/>
            <ac:spMk id="3" creationId="{C8CB8AC0-DBD7-EA38-E3F5-FFF821396081}"/>
          </ac:spMkLst>
        </pc:spChg>
      </pc:sldChg>
      <pc:sldChg chg="modSp mod">
        <pc:chgData name="Rohithsaidatta Pasupuleti" userId="0c22c71ff95c3042" providerId="LiveId" clId="{B4F40BEE-58AE-4582-8C1F-225F92B7EEC0}" dt="2024-04-16T01:26:24.153" v="30" actId="20577"/>
        <pc:sldMkLst>
          <pc:docMk/>
          <pc:sldMk cId="3704848852" sldId="267"/>
        </pc:sldMkLst>
        <pc:spChg chg="mod">
          <ac:chgData name="Rohithsaidatta Pasupuleti" userId="0c22c71ff95c3042" providerId="LiveId" clId="{B4F40BEE-58AE-4582-8C1F-225F92B7EEC0}" dt="2024-04-16T01:26:24.153" v="30" actId="20577"/>
          <ac:spMkLst>
            <pc:docMk/>
            <pc:sldMk cId="3704848852" sldId="267"/>
            <ac:spMk id="2" creationId="{1744AB83-0C02-3D1D-967D-522594942ED3}"/>
          </ac:spMkLst>
        </pc:spChg>
      </pc:sldChg>
      <pc:sldChg chg="modSp mod">
        <pc:chgData name="Rohithsaidatta Pasupuleti" userId="0c22c71ff95c3042" providerId="LiveId" clId="{B4F40BEE-58AE-4582-8C1F-225F92B7EEC0}" dt="2024-04-16T01:26:41.354" v="54" actId="20577"/>
        <pc:sldMkLst>
          <pc:docMk/>
          <pc:sldMk cId="199759251" sldId="268"/>
        </pc:sldMkLst>
        <pc:spChg chg="mod">
          <ac:chgData name="Rohithsaidatta Pasupuleti" userId="0c22c71ff95c3042" providerId="LiveId" clId="{B4F40BEE-58AE-4582-8C1F-225F92B7EEC0}" dt="2024-04-16T01:26:27.722" v="31" actId="20577"/>
          <ac:spMkLst>
            <pc:docMk/>
            <pc:sldMk cId="199759251" sldId="268"/>
            <ac:spMk id="2" creationId="{A95ED54E-BC28-EDBE-ED06-5E2999B8B569}"/>
          </ac:spMkLst>
        </pc:spChg>
        <pc:spChg chg="mod">
          <ac:chgData name="Rohithsaidatta Pasupuleti" userId="0c22c71ff95c3042" providerId="LiveId" clId="{B4F40BEE-58AE-4582-8C1F-225F92B7EEC0}" dt="2024-04-16T01:26:41.354" v="54" actId="20577"/>
          <ac:spMkLst>
            <pc:docMk/>
            <pc:sldMk cId="199759251" sldId="268"/>
            <ac:spMk id="3" creationId="{D0A142B2-6B50-7C1C-D982-8647EF56FB6C}"/>
          </ac:spMkLst>
        </pc:spChg>
      </pc:sldChg>
      <pc:sldChg chg="modSp mod">
        <pc:chgData name="Rohithsaidatta Pasupuleti" userId="0c22c71ff95c3042" providerId="LiveId" clId="{B4F40BEE-58AE-4582-8C1F-225F92B7EEC0}" dt="2024-04-16T01:27:51.338" v="55"/>
        <pc:sldMkLst>
          <pc:docMk/>
          <pc:sldMk cId="449735078" sldId="269"/>
        </pc:sldMkLst>
        <pc:spChg chg="mod">
          <ac:chgData name="Rohithsaidatta Pasupuleti" userId="0c22c71ff95c3042" providerId="LiveId" clId="{B4F40BEE-58AE-4582-8C1F-225F92B7EEC0}" dt="2024-04-16T01:27:51.338" v="55"/>
          <ac:spMkLst>
            <pc:docMk/>
            <pc:sldMk cId="449735078" sldId="269"/>
            <ac:spMk id="3" creationId="{9AD39F23-5674-B89E-7912-8CEB2A6B457D}"/>
          </ac:spMkLst>
        </pc:spChg>
      </pc:sldChg>
      <pc:sldChg chg="modSp mod">
        <pc:chgData name="Rohithsaidatta Pasupuleti" userId="0c22c71ff95c3042" providerId="LiveId" clId="{B4F40BEE-58AE-4582-8C1F-225F92B7EEC0}" dt="2024-04-16T01:35:33.999" v="62" actId="14100"/>
        <pc:sldMkLst>
          <pc:docMk/>
          <pc:sldMk cId="864169875" sldId="270"/>
        </pc:sldMkLst>
        <pc:spChg chg="mod">
          <ac:chgData name="Rohithsaidatta Pasupuleti" userId="0c22c71ff95c3042" providerId="LiveId" clId="{B4F40BEE-58AE-4582-8C1F-225F92B7EEC0}" dt="2024-04-16T01:31:37.172" v="56"/>
          <ac:spMkLst>
            <pc:docMk/>
            <pc:sldMk cId="864169875" sldId="270"/>
            <ac:spMk id="3" creationId="{5A086491-39FB-3AF3-4728-CDA494311FCA}"/>
          </ac:spMkLst>
        </pc:spChg>
        <pc:picChg chg="mod">
          <ac:chgData name="Rohithsaidatta Pasupuleti" userId="0c22c71ff95c3042" providerId="LiveId" clId="{B4F40BEE-58AE-4582-8C1F-225F92B7EEC0}" dt="2024-04-16T01:35:33.999" v="62" actId="14100"/>
          <ac:picMkLst>
            <pc:docMk/>
            <pc:sldMk cId="864169875" sldId="270"/>
            <ac:picMk id="5" creationId="{C4E3146D-3ED0-96B5-A8BB-79D82E68F18B}"/>
          </ac:picMkLst>
        </pc:picChg>
      </pc:sldChg>
      <pc:sldChg chg="modSp mod">
        <pc:chgData name="Rohithsaidatta Pasupuleti" userId="0c22c71ff95c3042" providerId="LiveId" clId="{B4F40BEE-58AE-4582-8C1F-225F92B7EEC0}" dt="2024-04-16T01:35:51.866" v="68" actId="1076"/>
        <pc:sldMkLst>
          <pc:docMk/>
          <pc:sldMk cId="516267351" sldId="271"/>
        </pc:sldMkLst>
        <pc:spChg chg="mod">
          <ac:chgData name="Rohithsaidatta Pasupuleti" userId="0c22c71ff95c3042" providerId="LiveId" clId="{B4F40BEE-58AE-4582-8C1F-225F92B7EEC0}" dt="2024-04-16T01:35:51.866" v="68" actId="1076"/>
          <ac:spMkLst>
            <pc:docMk/>
            <pc:sldMk cId="516267351" sldId="271"/>
            <ac:spMk id="3" creationId="{837CDC19-ED5A-94EE-FA47-B17187AFE977}"/>
          </ac:spMkLst>
        </pc:spChg>
      </pc:sldChg>
      <pc:sldChg chg="modSp mod">
        <pc:chgData name="Rohithsaidatta Pasupuleti" userId="0c22c71ff95c3042" providerId="LiveId" clId="{B4F40BEE-58AE-4582-8C1F-225F92B7EEC0}" dt="2024-04-16T01:37:15.130" v="70" actId="27636"/>
        <pc:sldMkLst>
          <pc:docMk/>
          <pc:sldMk cId="3075950289" sldId="272"/>
        </pc:sldMkLst>
        <pc:spChg chg="mod">
          <ac:chgData name="Rohithsaidatta Pasupuleti" userId="0c22c71ff95c3042" providerId="LiveId" clId="{B4F40BEE-58AE-4582-8C1F-225F92B7EEC0}" dt="2024-04-16T01:37:15.130" v="70" actId="27636"/>
          <ac:spMkLst>
            <pc:docMk/>
            <pc:sldMk cId="3075950289" sldId="272"/>
            <ac:spMk id="3" creationId="{EE5D52B4-C684-58BB-E13B-EC5FCD7FA49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BF0AD1-F46E-46D2-936C-7BC15B2A2328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2801C9A-B23A-4CA3-B15D-E0FC41A0B454}">
      <dgm:prSet/>
      <dgm:spPr/>
      <dgm:t>
        <a:bodyPr/>
        <a:lstStyle/>
        <a:p>
          <a:r>
            <a:rPr lang="en-US" dirty="0"/>
            <a:t>This study investigates food image analysis and various machine learning methods used for identifying nutrients.</a:t>
          </a:r>
        </a:p>
      </dgm:t>
    </dgm:pt>
    <dgm:pt modelId="{0A684A10-1B9E-46BF-A225-DA4B204F4D4E}" type="parTrans" cxnId="{345B3708-CE12-47EB-9E9C-850019D15BCF}">
      <dgm:prSet/>
      <dgm:spPr/>
      <dgm:t>
        <a:bodyPr/>
        <a:lstStyle/>
        <a:p>
          <a:endParaRPr lang="en-US"/>
        </a:p>
      </dgm:t>
    </dgm:pt>
    <dgm:pt modelId="{86FEF1C0-32A9-44B1-AD50-B3E47BB8E7C5}" type="sibTrans" cxnId="{345B3708-CE12-47EB-9E9C-850019D15BCF}">
      <dgm:prSet/>
      <dgm:spPr/>
      <dgm:t>
        <a:bodyPr/>
        <a:lstStyle/>
        <a:p>
          <a:endParaRPr lang="en-US"/>
        </a:p>
      </dgm:t>
    </dgm:pt>
    <dgm:pt modelId="{73CB82E4-159D-4B2C-970A-5EA559824BA4}">
      <dgm:prSet/>
      <dgm:spPr/>
      <dgm:t>
        <a:bodyPr/>
        <a:lstStyle/>
        <a:p>
          <a:r>
            <a:rPr lang="en-US" b="1" dirty="0"/>
            <a:t>The key aspects essential for evaluating the research study are outlined below:</a:t>
          </a:r>
          <a:endParaRPr lang="en-US" dirty="0"/>
        </a:p>
      </dgm:t>
    </dgm:pt>
    <dgm:pt modelId="{B4EC100E-1CE0-4359-8057-C4AFFD945608}" type="parTrans" cxnId="{5CEBC4FE-608F-4A76-BBE5-08E2AF1680E6}">
      <dgm:prSet/>
      <dgm:spPr/>
      <dgm:t>
        <a:bodyPr/>
        <a:lstStyle/>
        <a:p>
          <a:endParaRPr lang="en-US"/>
        </a:p>
      </dgm:t>
    </dgm:pt>
    <dgm:pt modelId="{DF576165-FCD0-4344-B6B4-D7A6189B8935}" type="sibTrans" cxnId="{5CEBC4FE-608F-4A76-BBE5-08E2AF1680E6}">
      <dgm:prSet/>
      <dgm:spPr/>
      <dgm:t>
        <a:bodyPr/>
        <a:lstStyle/>
        <a:p>
          <a:endParaRPr lang="en-US"/>
        </a:p>
      </dgm:t>
    </dgm:pt>
    <dgm:pt modelId="{72C908B0-FABA-41B7-BE2F-80D49F734EE2}">
      <dgm:prSet custT="1"/>
      <dgm:spPr/>
      <dgm:t>
        <a:bodyPr/>
        <a:lstStyle/>
        <a:p>
          <a:pPr algn="just">
            <a:buFont typeface="+mj-lt"/>
            <a:buNone/>
          </a:pPr>
          <a:r>
            <a:rPr lang="en-US" sz="1100" dirty="0"/>
            <a:t>1. Food Image Datasets for FIC: Examining available datasets for Food Image Classification (FIC) to understand their diversity and quality.</a:t>
          </a:r>
        </a:p>
      </dgm:t>
    </dgm:pt>
    <dgm:pt modelId="{983E0355-3763-4BC3-8FC2-9228DA06F32B}" type="parTrans" cxnId="{0A916286-E9F8-4268-BF72-C6BA225C7C56}">
      <dgm:prSet/>
      <dgm:spPr/>
      <dgm:t>
        <a:bodyPr/>
        <a:lstStyle/>
        <a:p>
          <a:endParaRPr lang="en-US"/>
        </a:p>
      </dgm:t>
    </dgm:pt>
    <dgm:pt modelId="{1BBAECDF-26A9-4BAC-A45C-DF61FF5DA40D}" type="sibTrans" cxnId="{0A916286-E9F8-4268-BF72-C6BA225C7C56}">
      <dgm:prSet/>
      <dgm:spPr/>
      <dgm:t>
        <a:bodyPr/>
        <a:lstStyle/>
        <a:p>
          <a:endParaRPr lang="en-US"/>
        </a:p>
      </dgm:t>
    </dgm:pt>
    <dgm:pt modelId="{3B136CBE-E4B7-4536-8C60-5BD0CD6FF35F}">
      <dgm:prSet custT="1"/>
      <dgm:spPr/>
      <dgm:t>
        <a:bodyPr/>
        <a:lstStyle/>
        <a:p>
          <a:pPr algn="just">
            <a:buFont typeface="+mj-lt"/>
            <a:buNone/>
          </a:pPr>
          <a:endParaRPr lang="en-IN" sz="1100" dirty="0"/>
        </a:p>
      </dgm:t>
    </dgm:pt>
    <dgm:pt modelId="{C38DD202-3685-41CD-82B9-6A02E8447FEE}" type="parTrans" cxnId="{209CFD6B-96C6-49FF-B14A-6E4D6DA3719C}">
      <dgm:prSet/>
      <dgm:spPr/>
      <dgm:t>
        <a:bodyPr/>
        <a:lstStyle/>
        <a:p>
          <a:endParaRPr lang="en-IN"/>
        </a:p>
      </dgm:t>
    </dgm:pt>
    <dgm:pt modelId="{B40636D0-768D-472F-B647-033A0628CFB1}" type="sibTrans" cxnId="{209CFD6B-96C6-49FF-B14A-6E4D6DA3719C}">
      <dgm:prSet/>
      <dgm:spPr/>
      <dgm:t>
        <a:bodyPr/>
        <a:lstStyle/>
        <a:p>
          <a:endParaRPr lang="en-IN"/>
        </a:p>
      </dgm:t>
    </dgm:pt>
    <dgm:pt modelId="{73EFD67F-0D72-44D2-865A-6625E0518B2B}">
      <dgm:prSet custT="1"/>
      <dgm:spPr/>
      <dgm:t>
        <a:bodyPr/>
        <a:lstStyle/>
        <a:p>
          <a:pPr algn="just">
            <a:buFont typeface="+mj-lt"/>
            <a:buNone/>
          </a:pPr>
          <a:r>
            <a:rPr lang="en-US" sz="1100" dirty="0"/>
            <a:t>2. Hyperparameters Optimization: Understanding parameters like learning rate, batch size, and activation functions to enhance model performance.</a:t>
          </a:r>
          <a:endParaRPr lang="en-IN" sz="1100" dirty="0"/>
        </a:p>
      </dgm:t>
    </dgm:pt>
    <dgm:pt modelId="{8639C29A-149C-4FBD-AAAC-D22445EE0933}" type="parTrans" cxnId="{88830E48-12D2-4F66-9B18-E151964B1A22}">
      <dgm:prSet/>
      <dgm:spPr/>
      <dgm:t>
        <a:bodyPr/>
        <a:lstStyle/>
        <a:p>
          <a:endParaRPr lang="en-IN"/>
        </a:p>
      </dgm:t>
    </dgm:pt>
    <dgm:pt modelId="{4554E5D3-2A2E-48B2-8430-D38603435F95}" type="sibTrans" cxnId="{88830E48-12D2-4F66-9B18-E151964B1A22}">
      <dgm:prSet/>
      <dgm:spPr/>
      <dgm:t>
        <a:bodyPr/>
        <a:lstStyle/>
        <a:p>
          <a:endParaRPr lang="en-IN"/>
        </a:p>
      </dgm:t>
    </dgm:pt>
    <dgm:pt modelId="{B9FA254D-2509-4234-A0F6-D234E53CC946}">
      <dgm:prSet custT="1"/>
      <dgm:spPr/>
      <dgm:t>
        <a:bodyPr/>
        <a:lstStyle/>
        <a:p>
          <a:pPr algn="just">
            <a:buFont typeface="+mj-lt"/>
            <a:buNone/>
          </a:pPr>
          <a:endParaRPr lang="en-IN" sz="1100" dirty="0"/>
        </a:p>
      </dgm:t>
    </dgm:pt>
    <dgm:pt modelId="{418C01B4-85AF-4AE3-84E9-B7B5B1C0D5A8}" type="parTrans" cxnId="{09E98F6F-5E71-461A-B405-6C283375B3C6}">
      <dgm:prSet/>
      <dgm:spPr/>
      <dgm:t>
        <a:bodyPr/>
        <a:lstStyle/>
        <a:p>
          <a:endParaRPr lang="en-IN"/>
        </a:p>
      </dgm:t>
    </dgm:pt>
    <dgm:pt modelId="{C6B7B6BD-19B0-4782-979D-49605E0FD73D}" type="sibTrans" cxnId="{09E98F6F-5E71-461A-B405-6C283375B3C6}">
      <dgm:prSet/>
      <dgm:spPr/>
      <dgm:t>
        <a:bodyPr/>
        <a:lstStyle/>
        <a:p>
          <a:endParaRPr lang="en-IN"/>
        </a:p>
      </dgm:t>
    </dgm:pt>
    <dgm:pt modelId="{75BEF69C-8019-4AF9-B7F1-75A7ECE3E363}">
      <dgm:prSet custT="1"/>
      <dgm:spPr/>
      <dgm:t>
        <a:bodyPr/>
        <a:lstStyle/>
        <a:p>
          <a:pPr algn="just">
            <a:buFont typeface="+mj-lt"/>
            <a:buNone/>
          </a:pPr>
          <a:r>
            <a:rPr lang="en-US" sz="1100" dirty="0"/>
            <a:t>3. CNN Architecture in FIC: Investigating how Convolutional Neural Network (CNN) architecture addresses challenges in food image classification.</a:t>
          </a:r>
          <a:endParaRPr lang="en-IN" sz="1100" dirty="0"/>
        </a:p>
      </dgm:t>
    </dgm:pt>
    <dgm:pt modelId="{EDF796A8-F857-4F7A-94A4-DD3BC719EA03}" type="parTrans" cxnId="{133B35F7-77C8-4A71-A0F0-D10E643B5611}">
      <dgm:prSet/>
      <dgm:spPr/>
      <dgm:t>
        <a:bodyPr/>
        <a:lstStyle/>
        <a:p>
          <a:endParaRPr lang="en-IN"/>
        </a:p>
      </dgm:t>
    </dgm:pt>
    <dgm:pt modelId="{E500893A-A77B-4A36-955F-03A8BC47646B}" type="sibTrans" cxnId="{133B35F7-77C8-4A71-A0F0-D10E643B5611}">
      <dgm:prSet/>
      <dgm:spPr/>
      <dgm:t>
        <a:bodyPr/>
        <a:lstStyle/>
        <a:p>
          <a:endParaRPr lang="en-IN"/>
        </a:p>
      </dgm:t>
    </dgm:pt>
    <dgm:pt modelId="{1FE11004-CF40-46C9-B3D8-FA67151738C7}">
      <dgm:prSet custT="1"/>
      <dgm:spPr/>
      <dgm:t>
        <a:bodyPr/>
        <a:lstStyle/>
        <a:p>
          <a:pPr algn="just">
            <a:buFont typeface="+mj-lt"/>
            <a:buNone/>
          </a:pPr>
          <a:endParaRPr lang="en-IN" sz="1100" dirty="0"/>
        </a:p>
      </dgm:t>
    </dgm:pt>
    <dgm:pt modelId="{5B2BD8D5-EF52-4E56-B782-1F53C2BDC9E9}" type="parTrans" cxnId="{7FD737DA-C248-4489-914C-08DE06C7B59B}">
      <dgm:prSet/>
      <dgm:spPr/>
      <dgm:t>
        <a:bodyPr/>
        <a:lstStyle/>
        <a:p>
          <a:endParaRPr lang="en-IN"/>
        </a:p>
      </dgm:t>
    </dgm:pt>
    <dgm:pt modelId="{63EF356A-1886-419C-B5D0-9725721517DA}" type="sibTrans" cxnId="{7FD737DA-C248-4489-914C-08DE06C7B59B}">
      <dgm:prSet/>
      <dgm:spPr/>
      <dgm:t>
        <a:bodyPr/>
        <a:lstStyle/>
        <a:p>
          <a:endParaRPr lang="en-IN"/>
        </a:p>
      </dgm:t>
    </dgm:pt>
    <dgm:pt modelId="{FB4796F7-478C-4934-A3CC-14904836E413}">
      <dgm:prSet custT="1"/>
      <dgm:spPr/>
      <dgm:t>
        <a:bodyPr/>
        <a:lstStyle/>
        <a:p>
          <a:pPr algn="just">
            <a:buFont typeface="+mj-lt"/>
            <a:buNone/>
          </a:pPr>
          <a:r>
            <a:rPr lang="en-US" sz="1100" dirty="0"/>
            <a:t>4. Transfer Learning (TL) Strategies: Analyzing fine-tuning and feature extraction techniques in TL to improve FIC performance.</a:t>
          </a:r>
          <a:endParaRPr lang="en-IN" sz="1100" dirty="0"/>
        </a:p>
      </dgm:t>
    </dgm:pt>
    <dgm:pt modelId="{B50C6B97-9D57-4C41-8E6B-42E94AABA2C3}" type="parTrans" cxnId="{A8764146-D1A6-4FFB-9EEA-82D3AD59A926}">
      <dgm:prSet/>
      <dgm:spPr/>
      <dgm:t>
        <a:bodyPr/>
        <a:lstStyle/>
        <a:p>
          <a:endParaRPr lang="en-IN"/>
        </a:p>
      </dgm:t>
    </dgm:pt>
    <dgm:pt modelId="{B118CD8B-B199-404E-853D-2D845BAB7846}" type="sibTrans" cxnId="{A8764146-D1A6-4FFB-9EEA-82D3AD59A926}">
      <dgm:prSet/>
      <dgm:spPr/>
      <dgm:t>
        <a:bodyPr/>
        <a:lstStyle/>
        <a:p>
          <a:endParaRPr lang="en-IN"/>
        </a:p>
      </dgm:t>
    </dgm:pt>
    <dgm:pt modelId="{9E3D6ECC-0199-4A4D-A5DF-7EA127A84DB0}">
      <dgm:prSet custT="1"/>
      <dgm:spPr/>
      <dgm:t>
        <a:bodyPr/>
        <a:lstStyle/>
        <a:p>
          <a:pPr algn="just">
            <a:buFont typeface="+mj-lt"/>
            <a:buNone/>
          </a:pPr>
          <a:endParaRPr lang="en-IN" sz="1100" dirty="0"/>
        </a:p>
      </dgm:t>
    </dgm:pt>
    <dgm:pt modelId="{D97C0C01-1701-4E1B-9106-79D39FA6A8DB}" type="parTrans" cxnId="{71B97078-8FE9-4C45-843D-B040462FDB0B}">
      <dgm:prSet/>
      <dgm:spPr/>
      <dgm:t>
        <a:bodyPr/>
        <a:lstStyle/>
        <a:p>
          <a:endParaRPr lang="en-IN"/>
        </a:p>
      </dgm:t>
    </dgm:pt>
    <dgm:pt modelId="{5D039CF2-50B4-4AEB-9A68-C59EFBF22107}" type="sibTrans" cxnId="{71B97078-8FE9-4C45-843D-B040462FDB0B}">
      <dgm:prSet/>
      <dgm:spPr/>
      <dgm:t>
        <a:bodyPr/>
        <a:lstStyle/>
        <a:p>
          <a:endParaRPr lang="en-IN"/>
        </a:p>
      </dgm:t>
    </dgm:pt>
    <dgm:pt modelId="{65FF472A-FA16-4235-AF06-E2A2FA68F325}">
      <dgm:prSet custT="1"/>
      <dgm:spPr/>
      <dgm:t>
        <a:bodyPr/>
        <a:lstStyle/>
        <a:p>
          <a:pPr algn="just">
            <a:buFont typeface="+mj-lt"/>
            <a:buNone/>
          </a:pPr>
          <a:r>
            <a:rPr lang="en-US" sz="1100" dirty="0"/>
            <a:t>5. Performance Metrics: Identifying metrics like accuracy, precision, recall, and F1-score to evaluate FIC models.</a:t>
          </a:r>
          <a:endParaRPr lang="en-IN" sz="1100" dirty="0"/>
        </a:p>
      </dgm:t>
    </dgm:pt>
    <dgm:pt modelId="{936EA964-D2C3-4E69-AA1B-7C45287D74C2}" type="parTrans" cxnId="{67BE74D4-E8D6-4F74-8241-B590288724F5}">
      <dgm:prSet/>
      <dgm:spPr/>
      <dgm:t>
        <a:bodyPr/>
        <a:lstStyle/>
        <a:p>
          <a:endParaRPr lang="en-IN"/>
        </a:p>
      </dgm:t>
    </dgm:pt>
    <dgm:pt modelId="{B1DAF411-1A5E-45FB-9238-AC7728903BAF}" type="sibTrans" cxnId="{67BE74D4-E8D6-4F74-8241-B590288724F5}">
      <dgm:prSet/>
      <dgm:spPr/>
      <dgm:t>
        <a:bodyPr/>
        <a:lstStyle/>
        <a:p>
          <a:endParaRPr lang="en-IN"/>
        </a:p>
      </dgm:t>
    </dgm:pt>
    <dgm:pt modelId="{2B082736-BA11-43D9-B16D-F175A95E8797}">
      <dgm:prSet custT="1"/>
      <dgm:spPr/>
      <dgm:t>
        <a:bodyPr/>
        <a:lstStyle/>
        <a:p>
          <a:pPr algn="just">
            <a:buFont typeface="+mj-lt"/>
            <a:buNone/>
          </a:pPr>
          <a:endParaRPr lang="en-IN" sz="1100" dirty="0"/>
        </a:p>
      </dgm:t>
    </dgm:pt>
    <dgm:pt modelId="{BD9DE7B2-9D7B-4E05-BBF9-530F784A11CC}" type="parTrans" cxnId="{9B747BF4-FCAA-49E0-A114-B09C6874237F}">
      <dgm:prSet/>
      <dgm:spPr/>
      <dgm:t>
        <a:bodyPr/>
        <a:lstStyle/>
        <a:p>
          <a:endParaRPr lang="en-IN"/>
        </a:p>
      </dgm:t>
    </dgm:pt>
    <dgm:pt modelId="{7B6F1FC5-8FEF-493B-BC2B-0AC4FBE99CD2}" type="sibTrans" cxnId="{9B747BF4-FCAA-49E0-A114-B09C6874237F}">
      <dgm:prSet/>
      <dgm:spPr/>
      <dgm:t>
        <a:bodyPr/>
        <a:lstStyle/>
        <a:p>
          <a:endParaRPr lang="en-IN"/>
        </a:p>
      </dgm:t>
    </dgm:pt>
    <dgm:pt modelId="{373539C0-04C3-4BB9-A904-2692ADC37D6E}">
      <dgm:prSet custT="1"/>
      <dgm:spPr/>
      <dgm:t>
        <a:bodyPr/>
        <a:lstStyle/>
        <a:p>
          <a:pPr algn="just">
            <a:buFont typeface="+mj-lt"/>
            <a:buNone/>
          </a:pPr>
          <a:r>
            <a:rPr lang="en-US" sz="1100" dirty="0"/>
            <a:t>6. Challenges in Food Image Classification: Exploring obstacles like variations in food appearance, image quality, and dataset size.</a:t>
          </a:r>
          <a:endParaRPr lang="en-IN" sz="1100" dirty="0"/>
        </a:p>
      </dgm:t>
    </dgm:pt>
    <dgm:pt modelId="{DE54D026-8700-4E35-9468-C206E0E8924C}" type="parTrans" cxnId="{6C63FE5E-7233-45F4-B784-1DF72A418227}">
      <dgm:prSet/>
      <dgm:spPr/>
      <dgm:t>
        <a:bodyPr/>
        <a:lstStyle/>
        <a:p>
          <a:endParaRPr lang="en-IN"/>
        </a:p>
      </dgm:t>
    </dgm:pt>
    <dgm:pt modelId="{6922F0CF-48A0-4FF5-8E9B-9AD50711EB48}" type="sibTrans" cxnId="{6C63FE5E-7233-45F4-B784-1DF72A418227}">
      <dgm:prSet/>
      <dgm:spPr/>
      <dgm:t>
        <a:bodyPr/>
        <a:lstStyle/>
        <a:p>
          <a:endParaRPr lang="en-IN"/>
        </a:p>
      </dgm:t>
    </dgm:pt>
    <dgm:pt modelId="{60A2FF5A-E606-4E00-8F9B-291D694A89B4}">
      <dgm:prSet custT="1"/>
      <dgm:spPr/>
      <dgm:t>
        <a:bodyPr/>
        <a:lstStyle/>
        <a:p>
          <a:pPr algn="just">
            <a:buFont typeface="+mj-lt"/>
            <a:buNone/>
          </a:pPr>
          <a:endParaRPr lang="en-IN" sz="1100" dirty="0"/>
        </a:p>
      </dgm:t>
    </dgm:pt>
    <dgm:pt modelId="{ACA24F8D-31C8-4218-AA77-EE3C544A51AD}" type="parTrans" cxnId="{58D2BA68-50F4-44EC-B509-3F343311108D}">
      <dgm:prSet/>
      <dgm:spPr/>
      <dgm:t>
        <a:bodyPr/>
        <a:lstStyle/>
        <a:p>
          <a:endParaRPr lang="en-IN"/>
        </a:p>
      </dgm:t>
    </dgm:pt>
    <dgm:pt modelId="{CFF79D4B-4380-4E29-B266-49CD99D45EBF}" type="sibTrans" cxnId="{58D2BA68-50F4-44EC-B509-3F343311108D}">
      <dgm:prSet/>
      <dgm:spPr/>
      <dgm:t>
        <a:bodyPr/>
        <a:lstStyle/>
        <a:p>
          <a:endParaRPr lang="en-IN"/>
        </a:p>
      </dgm:t>
    </dgm:pt>
    <dgm:pt modelId="{56AB9631-DD6A-4F0B-98A4-61C2ED056B05}">
      <dgm:prSet custT="1"/>
      <dgm:spPr/>
      <dgm:t>
        <a:bodyPr/>
        <a:lstStyle/>
        <a:p>
          <a:pPr algn="just">
            <a:buFont typeface="+mj-lt"/>
            <a:buNone/>
          </a:pPr>
          <a:r>
            <a:rPr lang="en-US" sz="1100" dirty="0"/>
            <a:t>These areas stem from a thorough review of existing FIC research and form the basis for the proposed research methodology discussed in later sections.</a:t>
          </a:r>
          <a:endParaRPr lang="en-IN" sz="1100" dirty="0"/>
        </a:p>
      </dgm:t>
    </dgm:pt>
    <dgm:pt modelId="{6AA9F3E5-FB22-4E4F-87E3-494B33D07301}" type="parTrans" cxnId="{7CD1B221-BF7D-4580-BA07-E01E23DCCA1A}">
      <dgm:prSet/>
      <dgm:spPr/>
      <dgm:t>
        <a:bodyPr/>
        <a:lstStyle/>
        <a:p>
          <a:endParaRPr lang="en-IN"/>
        </a:p>
      </dgm:t>
    </dgm:pt>
    <dgm:pt modelId="{37C9D4AE-951D-4C0C-BE9F-4F133245956D}" type="sibTrans" cxnId="{7CD1B221-BF7D-4580-BA07-E01E23DCCA1A}">
      <dgm:prSet/>
      <dgm:spPr/>
      <dgm:t>
        <a:bodyPr/>
        <a:lstStyle/>
        <a:p>
          <a:endParaRPr lang="en-IN"/>
        </a:p>
      </dgm:t>
    </dgm:pt>
    <dgm:pt modelId="{F76ABB2E-59D7-47B0-AD3E-93A917815DF0}" type="pres">
      <dgm:prSet presAssocID="{ACBF0AD1-F46E-46D2-936C-7BC15B2A2328}" presName="linear" presStyleCnt="0">
        <dgm:presLayoutVars>
          <dgm:dir/>
          <dgm:animLvl val="lvl"/>
          <dgm:resizeHandles val="exact"/>
        </dgm:presLayoutVars>
      </dgm:prSet>
      <dgm:spPr/>
    </dgm:pt>
    <dgm:pt modelId="{E79A7A59-94CB-4EBC-9E51-04D2316124BC}" type="pres">
      <dgm:prSet presAssocID="{82801C9A-B23A-4CA3-B15D-E0FC41A0B454}" presName="parentLin" presStyleCnt="0"/>
      <dgm:spPr/>
    </dgm:pt>
    <dgm:pt modelId="{17FDA415-F352-4D91-A847-C8BC3E297106}" type="pres">
      <dgm:prSet presAssocID="{82801C9A-B23A-4CA3-B15D-E0FC41A0B454}" presName="parentLeftMargin" presStyleLbl="node1" presStyleIdx="0" presStyleCnt="2"/>
      <dgm:spPr/>
    </dgm:pt>
    <dgm:pt modelId="{347D4D84-71DE-4D8E-9E50-2AD08DE4C296}" type="pres">
      <dgm:prSet presAssocID="{82801C9A-B23A-4CA3-B15D-E0FC41A0B45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7B09D2-A4A0-43E3-9F6C-E105F0C7CB34}" type="pres">
      <dgm:prSet presAssocID="{82801C9A-B23A-4CA3-B15D-E0FC41A0B454}" presName="negativeSpace" presStyleCnt="0"/>
      <dgm:spPr/>
    </dgm:pt>
    <dgm:pt modelId="{B383E52D-B573-41E0-B0B0-A6BF8D563CFD}" type="pres">
      <dgm:prSet presAssocID="{82801C9A-B23A-4CA3-B15D-E0FC41A0B454}" presName="childText" presStyleLbl="conFgAcc1" presStyleIdx="0" presStyleCnt="2">
        <dgm:presLayoutVars>
          <dgm:bulletEnabled val="1"/>
        </dgm:presLayoutVars>
      </dgm:prSet>
      <dgm:spPr/>
    </dgm:pt>
    <dgm:pt modelId="{80DD70E3-F5E1-4C90-A4E7-13245C282EC9}" type="pres">
      <dgm:prSet presAssocID="{86FEF1C0-32A9-44B1-AD50-B3E47BB8E7C5}" presName="spaceBetweenRectangles" presStyleCnt="0"/>
      <dgm:spPr/>
    </dgm:pt>
    <dgm:pt modelId="{73182B0F-01DB-4EF9-A068-7AC06AEA1BD6}" type="pres">
      <dgm:prSet presAssocID="{73CB82E4-159D-4B2C-970A-5EA559824BA4}" presName="parentLin" presStyleCnt="0"/>
      <dgm:spPr/>
    </dgm:pt>
    <dgm:pt modelId="{204DB3E2-4C43-486D-8E1F-4C1738262975}" type="pres">
      <dgm:prSet presAssocID="{73CB82E4-159D-4B2C-970A-5EA559824BA4}" presName="parentLeftMargin" presStyleLbl="node1" presStyleIdx="0" presStyleCnt="2"/>
      <dgm:spPr/>
    </dgm:pt>
    <dgm:pt modelId="{260DF1F0-CAA7-4F44-900D-B3BAC2B3A525}" type="pres">
      <dgm:prSet presAssocID="{73CB82E4-159D-4B2C-970A-5EA559824BA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ACF3652-8F70-4E7F-B2D6-ADCC1E30A5CD}" type="pres">
      <dgm:prSet presAssocID="{73CB82E4-159D-4B2C-970A-5EA559824BA4}" presName="negativeSpace" presStyleCnt="0"/>
      <dgm:spPr/>
    </dgm:pt>
    <dgm:pt modelId="{F833FCD8-702D-453E-936A-346DCDB9BA77}" type="pres">
      <dgm:prSet presAssocID="{73CB82E4-159D-4B2C-970A-5EA559824BA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345B3708-CE12-47EB-9E9C-850019D15BCF}" srcId="{ACBF0AD1-F46E-46D2-936C-7BC15B2A2328}" destId="{82801C9A-B23A-4CA3-B15D-E0FC41A0B454}" srcOrd="0" destOrd="0" parTransId="{0A684A10-1B9E-46BF-A225-DA4B204F4D4E}" sibTransId="{86FEF1C0-32A9-44B1-AD50-B3E47BB8E7C5}"/>
    <dgm:cxn modelId="{7CD1B221-BF7D-4580-BA07-E01E23DCCA1A}" srcId="{73CB82E4-159D-4B2C-970A-5EA559824BA4}" destId="{56AB9631-DD6A-4F0B-98A4-61C2ED056B05}" srcOrd="12" destOrd="0" parTransId="{6AA9F3E5-FB22-4E4F-87E3-494B33D07301}" sibTransId="{37C9D4AE-951D-4C0C-BE9F-4F133245956D}"/>
    <dgm:cxn modelId="{A05A652F-DC4A-48CA-836D-64616B19183A}" type="presOf" srcId="{75BEF69C-8019-4AF9-B7F1-75A7ECE3E363}" destId="{F833FCD8-702D-453E-936A-346DCDB9BA77}" srcOrd="0" destOrd="4" presId="urn:microsoft.com/office/officeart/2005/8/layout/list1"/>
    <dgm:cxn modelId="{B0B1785D-D9DF-41B9-AF14-EB08E358E177}" type="presOf" srcId="{60A2FF5A-E606-4E00-8F9B-291D694A89B4}" destId="{F833FCD8-702D-453E-936A-346DCDB9BA77}" srcOrd="0" destOrd="11" presId="urn:microsoft.com/office/officeart/2005/8/layout/list1"/>
    <dgm:cxn modelId="{A132AC5D-8CAD-4E84-ABEA-2E946994ADE0}" type="presOf" srcId="{56AB9631-DD6A-4F0B-98A4-61C2ED056B05}" destId="{F833FCD8-702D-453E-936A-346DCDB9BA77}" srcOrd="0" destOrd="12" presId="urn:microsoft.com/office/officeart/2005/8/layout/list1"/>
    <dgm:cxn modelId="{6C63FE5E-7233-45F4-B784-1DF72A418227}" srcId="{73CB82E4-159D-4B2C-970A-5EA559824BA4}" destId="{373539C0-04C3-4BB9-A904-2692ADC37D6E}" srcOrd="10" destOrd="0" parTransId="{DE54D026-8700-4E35-9468-C206E0E8924C}" sibTransId="{6922F0CF-48A0-4FF5-8E9B-9AD50711EB48}"/>
    <dgm:cxn modelId="{EF8D6D65-49D3-4629-8F32-B0F0204E05A0}" type="presOf" srcId="{1FE11004-CF40-46C9-B3D8-FA67151738C7}" destId="{F833FCD8-702D-453E-936A-346DCDB9BA77}" srcOrd="0" destOrd="5" presId="urn:microsoft.com/office/officeart/2005/8/layout/list1"/>
    <dgm:cxn modelId="{A8764146-D1A6-4FFB-9EEA-82D3AD59A926}" srcId="{73CB82E4-159D-4B2C-970A-5EA559824BA4}" destId="{FB4796F7-478C-4934-A3CC-14904836E413}" srcOrd="6" destOrd="0" parTransId="{B50C6B97-9D57-4C41-8E6B-42E94AABA2C3}" sibTransId="{B118CD8B-B199-404E-853D-2D845BAB7846}"/>
    <dgm:cxn modelId="{CEB77B67-BA53-4C6A-AF81-8A38BCA3B0A1}" type="presOf" srcId="{3B136CBE-E4B7-4536-8C60-5BD0CD6FF35F}" destId="{F833FCD8-702D-453E-936A-346DCDB9BA77}" srcOrd="0" destOrd="1" presId="urn:microsoft.com/office/officeart/2005/8/layout/list1"/>
    <dgm:cxn modelId="{88830E48-12D2-4F66-9B18-E151964B1A22}" srcId="{73CB82E4-159D-4B2C-970A-5EA559824BA4}" destId="{73EFD67F-0D72-44D2-865A-6625E0518B2B}" srcOrd="2" destOrd="0" parTransId="{8639C29A-149C-4FBD-AAAC-D22445EE0933}" sibTransId="{4554E5D3-2A2E-48B2-8430-D38603435F95}"/>
    <dgm:cxn modelId="{30D8B148-F609-4B66-A596-E42144DA46DA}" type="presOf" srcId="{73EFD67F-0D72-44D2-865A-6625E0518B2B}" destId="{F833FCD8-702D-453E-936A-346DCDB9BA77}" srcOrd="0" destOrd="2" presId="urn:microsoft.com/office/officeart/2005/8/layout/list1"/>
    <dgm:cxn modelId="{58D2BA68-50F4-44EC-B509-3F343311108D}" srcId="{73CB82E4-159D-4B2C-970A-5EA559824BA4}" destId="{60A2FF5A-E606-4E00-8F9B-291D694A89B4}" srcOrd="11" destOrd="0" parTransId="{ACA24F8D-31C8-4218-AA77-EE3C544A51AD}" sibTransId="{CFF79D4B-4380-4E29-B266-49CD99D45EBF}"/>
    <dgm:cxn modelId="{3560766A-E6AA-4987-B0AF-6D8EA3F39220}" type="presOf" srcId="{73CB82E4-159D-4B2C-970A-5EA559824BA4}" destId="{204DB3E2-4C43-486D-8E1F-4C1738262975}" srcOrd="0" destOrd="0" presId="urn:microsoft.com/office/officeart/2005/8/layout/list1"/>
    <dgm:cxn modelId="{49ABA56B-4A26-49C0-BBB9-625DB7A243A3}" type="presOf" srcId="{82801C9A-B23A-4CA3-B15D-E0FC41A0B454}" destId="{347D4D84-71DE-4D8E-9E50-2AD08DE4C296}" srcOrd="1" destOrd="0" presId="urn:microsoft.com/office/officeart/2005/8/layout/list1"/>
    <dgm:cxn modelId="{209CFD6B-96C6-49FF-B14A-6E4D6DA3719C}" srcId="{73CB82E4-159D-4B2C-970A-5EA559824BA4}" destId="{3B136CBE-E4B7-4536-8C60-5BD0CD6FF35F}" srcOrd="1" destOrd="0" parTransId="{C38DD202-3685-41CD-82B9-6A02E8447FEE}" sibTransId="{B40636D0-768D-472F-B647-033A0628CFB1}"/>
    <dgm:cxn modelId="{99CDB24D-921A-43BE-88B7-FB574BC63664}" type="presOf" srcId="{82801C9A-B23A-4CA3-B15D-E0FC41A0B454}" destId="{17FDA415-F352-4D91-A847-C8BC3E297106}" srcOrd="0" destOrd="0" presId="urn:microsoft.com/office/officeart/2005/8/layout/list1"/>
    <dgm:cxn modelId="{09E98F6F-5E71-461A-B405-6C283375B3C6}" srcId="{73CB82E4-159D-4B2C-970A-5EA559824BA4}" destId="{B9FA254D-2509-4234-A0F6-D234E53CC946}" srcOrd="3" destOrd="0" parTransId="{418C01B4-85AF-4AE3-84E9-B7B5B1C0D5A8}" sibTransId="{C6B7B6BD-19B0-4782-979D-49605E0FD73D}"/>
    <dgm:cxn modelId="{8CA99D74-5327-4CCA-8BA6-F4E8C8C1891A}" type="presOf" srcId="{65FF472A-FA16-4235-AF06-E2A2FA68F325}" destId="{F833FCD8-702D-453E-936A-346DCDB9BA77}" srcOrd="0" destOrd="8" presId="urn:microsoft.com/office/officeart/2005/8/layout/list1"/>
    <dgm:cxn modelId="{6D68A375-41D4-4FA9-A326-AE9A6B1530B0}" type="presOf" srcId="{B9FA254D-2509-4234-A0F6-D234E53CC946}" destId="{F833FCD8-702D-453E-936A-346DCDB9BA77}" srcOrd="0" destOrd="3" presId="urn:microsoft.com/office/officeart/2005/8/layout/list1"/>
    <dgm:cxn modelId="{71B97078-8FE9-4C45-843D-B040462FDB0B}" srcId="{73CB82E4-159D-4B2C-970A-5EA559824BA4}" destId="{9E3D6ECC-0199-4A4D-A5DF-7EA127A84DB0}" srcOrd="7" destOrd="0" parTransId="{D97C0C01-1701-4E1B-9106-79D39FA6A8DB}" sibTransId="{5D039CF2-50B4-4AEB-9A68-C59EFBF22107}"/>
    <dgm:cxn modelId="{A26B367A-6148-4ECF-92A4-503F0901240E}" type="presOf" srcId="{2B082736-BA11-43D9-B16D-F175A95E8797}" destId="{F833FCD8-702D-453E-936A-346DCDB9BA77}" srcOrd="0" destOrd="9" presId="urn:microsoft.com/office/officeart/2005/8/layout/list1"/>
    <dgm:cxn modelId="{0A916286-E9F8-4268-BF72-C6BA225C7C56}" srcId="{73CB82E4-159D-4B2C-970A-5EA559824BA4}" destId="{72C908B0-FABA-41B7-BE2F-80D49F734EE2}" srcOrd="0" destOrd="0" parTransId="{983E0355-3763-4BC3-8FC2-9228DA06F32B}" sibTransId="{1BBAECDF-26A9-4BAC-A45C-DF61FF5DA40D}"/>
    <dgm:cxn modelId="{66E1EF87-84CD-4F51-9E71-9E0212437084}" type="presOf" srcId="{FB4796F7-478C-4934-A3CC-14904836E413}" destId="{F833FCD8-702D-453E-936A-346DCDB9BA77}" srcOrd="0" destOrd="6" presId="urn:microsoft.com/office/officeart/2005/8/layout/list1"/>
    <dgm:cxn modelId="{26A9A8A9-9821-439C-B9B0-2463D2E38A7E}" type="presOf" srcId="{72C908B0-FABA-41B7-BE2F-80D49F734EE2}" destId="{F833FCD8-702D-453E-936A-346DCDB9BA77}" srcOrd="0" destOrd="0" presId="urn:microsoft.com/office/officeart/2005/8/layout/list1"/>
    <dgm:cxn modelId="{7A161EB0-A942-4799-BC24-4956CA7E1C2E}" type="presOf" srcId="{73CB82E4-159D-4B2C-970A-5EA559824BA4}" destId="{260DF1F0-CAA7-4F44-900D-B3BAC2B3A525}" srcOrd="1" destOrd="0" presId="urn:microsoft.com/office/officeart/2005/8/layout/list1"/>
    <dgm:cxn modelId="{F22934B7-7A97-4A07-8ECE-010616673D68}" type="presOf" srcId="{ACBF0AD1-F46E-46D2-936C-7BC15B2A2328}" destId="{F76ABB2E-59D7-47B0-AD3E-93A917815DF0}" srcOrd="0" destOrd="0" presId="urn:microsoft.com/office/officeart/2005/8/layout/list1"/>
    <dgm:cxn modelId="{67BE74D4-E8D6-4F74-8241-B590288724F5}" srcId="{73CB82E4-159D-4B2C-970A-5EA559824BA4}" destId="{65FF472A-FA16-4235-AF06-E2A2FA68F325}" srcOrd="8" destOrd="0" parTransId="{936EA964-D2C3-4E69-AA1B-7C45287D74C2}" sibTransId="{B1DAF411-1A5E-45FB-9238-AC7728903BAF}"/>
    <dgm:cxn modelId="{7FD737DA-C248-4489-914C-08DE06C7B59B}" srcId="{73CB82E4-159D-4B2C-970A-5EA559824BA4}" destId="{1FE11004-CF40-46C9-B3D8-FA67151738C7}" srcOrd="5" destOrd="0" parTransId="{5B2BD8D5-EF52-4E56-B782-1F53C2BDC9E9}" sibTransId="{63EF356A-1886-419C-B5D0-9725721517DA}"/>
    <dgm:cxn modelId="{40E55DDA-345B-4863-909F-93C80AFB029B}" type="presOf" srcId="{373539C0-04C3-4BB9-A904-2692ADC37D6E}" destId="{F833FCD8-702D-453E-936A-346DCDB9BA77}" srcOrd="0" destOrd="10" presId="urn:microsoft.com/office/officeart/2005/8/layout/list1"/>
    <dgm:cxn modelId="{9A78EDEB-1398-45EE-A5A1-F8033485E1D9}" type="presOf" srcId="{9E3D6ECC-0199-4A4D-A5DF-7EA127A84DB0}" destId="{F833FCD8-702D-453E-936A-346DCDB9BA77}" srcOrd="0" destOrd="7" presId="urn:microsoft.com/office/officeart/2005/8/layout/list1"/>
    <dgm:cxn modelId="{9B747BF4-FCAA-49E0-A114-B09C6874237F}" srcId="{73CB82E4-159D-4B2C-970A-5EA559824BA4}" destId="{2B082736-BA11-43D9-B16D-F175A95E8797}" srcOrd="9" destOrd="0" parTransId="{BD9DE7B2-9D7B-4E05-BBF9-530F784A11CC}" sibTransId="{7B6F1FC5-8FEF-493B-BC2B-0AC4FBE99CD2}"/>
    <dgm:cxn modelId="{133B35F7-77C8-4A71-A0F0-D10E643B5611}" srcId="{73CB82E4-159D-4B2C-970A-5EA559824BA4}" destId="{75BEF69C-8019-4AF9-B7F1-75A7ECE3E363}" srcOrd="4" destOrd="0" parTransId="{EDF796A8-F857-4F7A-94A4-DD3BC719EA03}" sibTransId="{E500893A-A77B-4A36-955F-03A8BC47646B}"/>
    <dgm:cxn modelId="{5CEBC4FE-608F-4A76-BBE5-08E2AF1680E6}" srcId="{ACBF0AD1-F46E-46D2-936C-7BC15B2A2328}" destId="{73CB82E4-159D-4B2C-970A-5EA559824BA4}" srcOrd="1" destOrd="0" parTransId="{B4EC100E-1CE0-4359-8057-C4AFFD945608}" sibTransId="{DF576165-FCD0-4344-B6B4-D7A6189B8935}"/>
    <dgm:cxn modelId="{287C11FD-C266-42F7-BE5C-47B1B0BF1CFB}" type="presParOf" srcId="{F76ABB2E-59D7-47B0-AD3E-93A917815DF0}" destId="{E79A7A59-94CB-4EBC-9E51-04D2316124BC}" srcOrd="0" destOrd="0" presId="urn:microsoft.com/office/officeart/2005/8/layout/list1"/>
    <dgm:cxn modelId="{FF967EE8-A9E1-450C-85B9-BD2A78D1AACE}" type="presParOf" srcId="{E79A7A59-94CB-4EBC-9E51-04D2316124BC}" destId="{17FDA415-F352-4D91-A847-C8BC3E297106}" srcOrd="0" destOrd="0" presId="urn:microsoft.com/office/officeart/2005/8/layout/list1"/>
    <dgm:cxn modelId="{560F04EA-679C-4A14-8D70-E58E55B1A3B9}" type="presParOf" srcId="{E79A7A59-94CB-4EBC-9E51-04D2316124BC}" destId="{347D4D84-71DE-4D8E-9E50-2AD08DE4C296}" srcOrd="1" destOrd="0" presId="urn:microsoft.com/office/officeart/2005/8/layout/list1"/>
    <dgm:cxn modelId="{330674A3-444F-44B2-AF1C-46630BFA0FD0}" type="presParOf" srcId="{F76ABB2E-59D7-47B0-AD3E-93A917815DF0}" destId="{767B09D2-A4A0-43E3-9F6C-E105F0C7CB34}" srcOrd="1" destOrd="0" presId="urn:microsoft.com/office/officeart/2005/8/layout/list1"/>
    <dgm:cxn modelId="{BB41C656-2967-487B-9540-D029660D8A50}" type="presParOf" srcId="{F76ABB2E-59D7-47B0-AD3E-93A917815DF0}" destId="{B383E52D-B573-41E0-B0B0-A6BF8D563CFD}" srcOrd="2" destOrd="0" presId="urn:microsoft.com/office/officeart/2005/8/layout/list1"/>
    <dgm:cxn modelId="{D3E12F91-F018-4E9E-BBAF-D16D01CF63DC}" type="presParOf" srcId="{F76ABB2E-59D7-47B0-AD3E-93A917815DF0}" destId="{80DD70E3-F5E1-4C90-A4E7-13245C282EC9}" srcOrd="3" destOrd="0" presId="urn:microsoft.com/office/officeart/2005/8/layout/list1"/>
    <dgm:cxn modelId="{A6FBDB14-34D2-4C34-A556-6DB15E14181D}" type="presParOf" srcId="{F76ABB2E-59D7-47B0-AD3E-93A917815DF0}" destId="{73182B0F-01DB-4EF9-A068-7AC06AEA1BD6}" srcOrd="4" destOrd="0" presId="urn:microsoft.com/office/officeart/2005/8/layout/list1"/>
    <dgm:cxn modelId="{0733284B-CA35-43EE-8F58-A88514B5410F}" type="presParOf" srcId="{73182B0F-01DB-4EF9-A068-7AC06AEA1BD6}" destId="{204DB3E2-4C43-486D-8E1F-4C1738262975}" srcOrd="0" destOrd="0" presId="urn:microsoft.com/office/officeart/2005/8/layout/list1"/>
    <dgm:cxn modelId="{FEC63F38-8890-419B-A55E-ED5F2DD3C4DE}" type="presParOf" srcId="{73182B0F-01DB-4EF9-A068-7AC06AEA1BD6}" destId="{260DF1F0-CAA7-4F44-900D-B3BAC2B3A525}" srcOrd="1" destOrd="0" presId="urn:microsoft.com/office/officeart/2005/8/layout/list1"/>
    <dgm:cxn modelId="{68FBE7FC-78A0-45AB-9960-AD80001872DF}" type="presParOf" srcId="{F76ABB2E-59D7-47B0-AD3E-93A917815DF0}" destId="{DACF3652-8F70-4E7F-B2D6-ADCC1E30A5CD}" srcOrd="5" destOrd="0" presId="urn:microsoft.com/office/officeart/2005/8/layout/list1"/>
    <dgm:cxn modelId="{552586C1-851B-429D-9ED5-FFD37C2175BC}" type="presParOf" srcId="{F76ABB2E-59D7-47B0-AD3E-93A917815DF0}" destId="{F833FCD8-702D-453E-936A-346DCDB9BA7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83E52D-B573-41E0-B0B0-A6BF8D563CFD}">
      <dsp:nvSpPr>
        <dsp:cNvPr id="0" name=""/>
        <dsp:cNvSpPr/>
      </dsp:nvSpPr>
      <dsp:spPr>
        <a:xfrm>
          <a:off x="0" y="1160400"/>
          <a:ext cx="11861211" cy="30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7D4D84-71DE-4D8E-9E50-2AD08DE4C296}">
      <dsp:nvSpPr>
        <dsp:cNvPr id="0" name=""/>
        <dsp:cNvSpPr/>
      </dsp:nvSpPr>
      <dsp:spPr>
        <a:xfrm>
          <a:off x="593060" y="983280"/>
          <a:ext cx="8302847" cy="3542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3828" tIns="0" rIns="313828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This study investigates food image analysis and various machine learning methods used for identifying nutrients.</a:t>
          </a:r>
        </a:p>
      </dsp:txBody>
      <dsp:txXfrm>
        <a:off x="610353" y="1000573"/>
        <a:ext cx="8268261" cy="319654"/>
      </dsp:txXfrm>
    </dsp:sp>
    <dsp:sp modelId="{F833FCD8-702D-453E-936A-346DCDB9BA77}">
      <dsp:nvSpPr>
        <dsp:cNvPr id="0" name=""/>
        <dsp:cNvSpPr/>
      </dsp:nvSpPr>
      <dsp:spPr>
        <a:xfrm>
          <a:off x="0" y="1704720"/>
          <a:ext cx="11861211" cy="264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0562" tIns="249936" rIns="920562" bIns="78232" numCol="1" spcCol="1270" anchor="t" anchorCtr="0">
          <a:noAutofit/>
        </a:bodyPr>
        <a:lstStyle/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100" kern="1200" dirty="0"/>
            <a:t>1. Food Image Datasets for FIC: Examining available datasets for Food Image Classification (FIC) to understand their diversity and quality.</a:t>
          </a:r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100" kern="1200" dirty="0"/>
            <a:t>2. Hyperparameters Optimization: Understanding parameters like learning rate, batch size, and activation functions to enhance model performance.</a:t>
          </a: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100" kern="1200" dirty="0"/>
            <a:t>3. CNN Architecture in FIC: Investigating how Convolutional Neural Network (CNN) architecture addresses challenges in food image classification.</a:t>
          </a: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100" kern="1200" dirty="0"/>
            <a:t>4. Transfer Learning (TL) Strategies: Analyzing fine-tuning and feature extraction techniques in TL to improve FIC performance.</a:t>
          </a: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100" kern="1200" dirty="0"/>
            <a:t>5. Performance Metrics: Identifying metrics like accuracy, precision, recall, and F1-score to evaluate FIC models.</a:t>
          </a: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100" kern="1200" dirty="0"/>
            <a:t>6. Challenges in Food Image Classification: Exploring obstacles like variations in food appearance, image quality, and dataset size.</a:t>
          </a: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endParaRPr lang="en-IN" sz="1100" kern="1200" dirty="0"/>
        </a:p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sz="1100" kern="1200" dirty="0"/>
            <a:t>These areas stem from a thorough review of existing FIC research and form the basis for the proposed research methodology discussed in later sections.</a:t>
          </a:r>
          <a:endParaRPr lang="en-IN" sz="1100" kern="1200" dirty="0"/>
        </a:p>
      </dsp:txBody>
      <dsp:txXfrm>
        <a:off x="0" y="1704720"/>
        <a:ext cx="11861211" cy="2646000"/>
      </dsp:txXfrm>
    </dsp:sp>
    <dsp:sp modelId="{260DF1F0-CAA7-4F44-900D-B3BAC2B3A525}">
      <dsp:nvSpPr>
        <dsp:cNvPr id="0" name=""/>
        <dsp:cNvSpPr/>
      </dsp:nvSpPr>
      <dsp:spPr>
        <a:xfrm>
          <a:off x="593060" y="1527600"/>
          <a:ext cx="8302847" cy="35424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3828" tIns="0" rIns="313828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The key aspects essential for evaluating the research study are outlined below:</a:t>
          </a:r>
          <a:endParaRPr lang="en-US" sz="1200" kern="1200" dirty="0"/>
        </a:p>
      </dsp:txBody>
      <dsp:txXfrm>
        <a:off x="610353" y="1544893"/>
        <a:ext cx="8268261" cy="3196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2.png>
</file>

<file path=ppt/media/image14.jpeg>
</file>

<file path=ppt/media/image3.jpeg>
</file>

<file path=ppt/media/image4.png>
</file>

<file path=ppt/media/image5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6C5EB-FE53-774B-A244-F45C50EEFE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1031D-BA87-A2D1-63AC-590DFFD79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F1A42-DF2F-12C2-1AD0-1E537EDF6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FF157A-4BDA-1F5C-1699-B1ED234BF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1E62F-6EAA-926E-81CC-D508FA776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4376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24BD7-F340-2C4E-5E3F-9CDB3BA5B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841EBB-C795-9AE7-4DDD-9D36E96AC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E8346-82C0-4846-59CA-A9C1B8F90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13D6F-7613-FC14-0A96-F2ACB8E49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BF0AF-8E8A-D513-94A4-F5927F283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2337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AFAF69-D11A-C2B1-9558-4AFBC0CE9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50D43D-8B48-D892-326F-BA8E493886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2735E-1E10-92B9-332A-1FB8CBB3F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81D5-C24B-6456-EE87-302DE093C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8489B-2B43-7A70-9CB4-A866225D4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841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D1804-9EC1-9BBE-5796-58AB5276A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96841-28B4-287F-4230-CD117A142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D1543-F04C-C26B-2E66-B9B799B7A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54F80-F5E4-F9A4-0B97-2FD8E3D7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17EBE-D1A4-4232-F231-3DBFA4D6C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6420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61BB0-88F8-511C-A6A7-164655880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CF0579-B5BB-BC81-A9C8-FF1AFB1D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81CEA-FBE8-349E-E446-459B2AA6C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83F1D-5B75-970B-B0AA-A95070604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BF8A7-46D4-9671-2213-07006E88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676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874D8-B7B7-2B83-493D-870C618F2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84ACA-9284-B12C-98FD-ED49765531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48DE1F-9666-5913-7E95-16A82C524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8470FF-DEB4-9489-FD7B-A3032CCF2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F68A0-4885-B450-8081-2D8CC1E23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912286-6CEA-8E4F-7374-F0FE32D12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79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6B5BE-959F-0E87-EF77-32D0EFF49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8E456-FE13-9ABD-81EF-9EB960AB0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95488D-32B4-7BC6-2AAB-C6C0D15D35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D5FF8A-86EF-E127-439B-1009F078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6C67F4-9C71-69E4-E620-69654CDE4D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E3B3EF-BF2A-5B4D-5969-3B48CBFBC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9AA10A-5F98-E0C4-E208-D1583ED56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E74B93-43A6-8E06-4354-5FD75DC63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228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0AC6F-7F8B-F8CD-BC55-6C589B258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11D5C2-46BF-C8A6-15A6-90F2551EF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1705EE-5C5F-DF55-4410-A005E32AC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7A7A7-C7D3-C140-2549-5F66440D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004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630F4B-1EAB-2D6A-DBBC-4FDEB1515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178741-83AA-29C6-E00F-DDB800163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C07E0F-AD85-C6CD-339C-072273FEE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283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4932-FE43-4690-464C-F9D9ECE9C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D3741-F168-E8CB-4B38-943E65715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9572A9-21BD-B78F-7190-3CC03329D4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1B4F8-A88A-3F05-2882-3F202BAE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668FA-67F0-5F69-EAF4-2BBF812E2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B391B-3169-2BA0-7A5D-0FFD7F0CF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9872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C39E3-469B-14C9-2D13-38CBFABCB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1CC8CF-729E-4C26-87A8-630BBFEDE1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88F7C6-FEF6-48F7-15DC-0FB8429C2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E7A3B7-1E60-8951-C790-4D996CF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AE67AE-F0BB-F9D7-2DF3-8DDF85D6C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B2C58-42CB-25FB-A772-633660DD6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2506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48CB1B-B7E2-85D2-A99E-B106743D2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A9F9A2-B372-9C48-6815-8CBF11834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C7D30-D252-1789-99D8-670F2E35C7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890E2A-9F15-41F6-B8BE-82C08DC3C098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6E666-2CF7-8E09-CF6B-3CC0FF27CB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2804B-7B55-6940-55F9-F5F3E5B285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1E7EC4-C140-4CB0-BAC4-39DFF010F6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4447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37BAC-E749-F480-9443-7FDB0D31B5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430" y="668866"/>
            <a:ext cx="6227503" cy="3153204"/>
          </a:xfrm>
        </p:spPr>
        <p:txBody>
          <a:bodyPr>
            <a:normAutofit/>
          </a:bodyPr>
          <a:lstStyle/>
          <a:p>
            <a:pPr algn="l"/>
            <a:r>
              <a:rPr lang="en-US" sz="3600" b="1" i="0" u="none" strike="noStrike" baseline="0" dirty="0">
                <a:latin typeface="MyriadPro-SemiboldSemiCn"/>
              </a:rPr>
              <a:t>Deep neural network for food image classification and nutrient</a:t>
            </a:r>
            <a:r>
              <a:rPr lang="en-US" sz="3600" b="1" i="0" u="none" strike="noStrike" dirty="0">
                <a:latin typeface="MyriadPro-SemiboldSemiCn"/>
              </a:rPr>
              <a:t> </a:t>
            </a:r>
            <a:r>
              <a:rPr lang="en-IN" sz="3600" b="1" i="0" u="none" strike="noStrike" baseline="0" dirty="0">
                <a:latin typeface="MyriadPro-SemiboldSemiCn"/>
              </a:rPr>
              <a:t>identification</a:t>
            </a:r>
            <a:br>
              <a:rPr lang="en-IN" sz="3600" b="1" i="0" u="none" strike="noStrike" baseline="0" dirty="0">
                <a:latin typeface="MyriadPro-SemiboldSemiCn"/>
              </a:rPr>
            </a:br>
            <a:br>
              <a:rPr lang="en-IN" sz="3600" b="1" i="0" u="none" strike="noStrike" baseline="0" dirty="0">
                <a:latin typeface="MyriadPro-SemiboldSemiCn"/>
              </a:rPr>
            </a:br>
            <a:r>
              <a:rPr lang="en-IN" sz="3600" b="1" i="0" u="none" strike="noStrike" baseline="0" dirty="0">
                <a:latin typeface="MyriadPro-SemiboldSemiCn"/>
              </a:rPr>
              <a:t>- A systematic review</a:t>
            </a:r>
            <a:endParaRPr lang="en-IN" sz="3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75EAA0-2DC8-208E-FB83-5262CD9E99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0535" y="4241088"/>
            <a:ext cx="5215465" cy="775494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Presented By </a:t>
            </a:r>
          </a:p>
          <a:p>
            <a:pPr algn="l"/>
            <a:r>
              <a:rPr lang="en-US" sz="2800" dirty="0"/>
              <a:t>Pasupuleti Rohith Sai Datta</a:t>
            </a:r>
            <a:endParaRPr lang="en-IN" sz="2800" dirty="0"/>
          </a:p>
        </p:txBody>
      </p:sp>
      <p:pic>
        <p:nvPicPr>
          <p:cNvPr id="5" name="Picture 4" descr="Assorted vegetables and fruits">
            <a:extLst>
              <a:ext uri="{FF2B5EF4-FFF2-40B4-BE49-F238E27FC236}">
                <a16:creationId xmlns:a16="http://schemas.microsoft.com/office/drawing/2014/main" id="{9A2D8478-740E-6064-4E7F-62E9E452FB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23" r="14840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3812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6589B-3E4E-6B83-AC28-D2F6A8308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365125"/>
            <a:ext cx="11226800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Investigation 3: CNNs for Food Image Recognition</a:t>
            </a:r>
            <a:endParaRPr lang="en-IN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52A4A-310D-B5DE-A4E8-E919EFBA3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67078"/>
            <a:ext cx="11353800" cy="3682999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We're investigating how CNNs, such as </a:t>
            </a:r>
            <a:r>
              <a:rPr lang="en-US" dirty="0" err="1"/>
              <a:t>AlexNet</a:t>
            </a:r>
            <a:r>
              <a:rPr lang="en-US" dirty="0"/>
              <a:t>, </a:t>
            </a:r>
            <a:r>
              <a:rPr lang="en-US" dirty="0" err="1"/>
              <a:t>ResNet</a:t>
            </a:r>
            <a:r>
              <a:rPr lang="en-US" dirty="0"/>
              <a:t>, </a:t>
            </a:r>
            <a:r>
              <a:rPr lang="en-US" dirty="0" err="1"/>
              <a:t>VGGNet</a:t>
            </a:r>
            <a:r>
              <a:rPr lang="en-US" dirty="0"/>
              <a:t>, and </a:t>
            </a:r>
            <a:r>
              <a:rPr lang="en-US" dirty="0" err="1"/>
              <a:t>EfficientNet</a:t>
            </a:r>
            <a:r>
              <a:rPr lang="en-US" dirty="0"/>
              <a:t>, assist computers in recognizing food images. </a:t>
            </a:r>
          </a:p>
          <a:p>
            <a:pPr algn="just"/>
            <a:r>
              <a:rPr lang="en-US" dirty="0"/>
              <a:t>These models are adjusted to recognize the distinct features of various foods. </a:t>
            </a:r>
          </a:p>
          <a:p>
            <a:pPr algn="just"/>
            <a:r>
              <a:rPr lang="en-US" dirty="0"/>
              <a:t>For instance, </a:t>
            </a:r>
            <a:r>
              <a:rPr lang="en-US" dirty="0" err="1"/>
              <a:t>AlexNet</a:t>
            </a:r>
            <a:r>
              <a:rPr lang="en-US" dirty="0"/>
              <a:t> was the first to win a significant image recognition competition, while </a:t>
            </a:r>
            <a:r>
              <a:rPr lang="en-US" dirty="0" err="1"/>
              <a:t>ResNet</a:t>
            </a:r>
            <a:r>
              <a:rPr lang="en-US" dirty="0"/>
              <a:t> enables deeper training. </a:t>
            </a:r>
          </a:p>
          <a:p>
            <a:pPr algn="just"/>
            <a:r>
              <a:rPr lang="en-US" dirty="0" err="1"/>
              <a:t>VGGNet</a:t>
            </a:r>
            <a:r>
              <a:rPr lang="en-US" dirty="0"/>
              <a:t> uses small filters for image classification, and </a:t>
            </a:r>
            <a:r>
              <a:rPr lang="en-US" dirty="0" err="1"/>
              <a:t>EfficientNet</a:t>
            </a:r>
            <a:r>
              <a:rPr lang="en-US" dirty="0"/>
              <a:t> scales to handle larger images with greater accuracy. </a:t>
            </a:r>
          </a:p>
          <a:p>
            <a:pPr algn="just"/>
            <a:r>
              <a:rPr lang="en-US" dirty="0"/>
              <a:t>These CNN architectures significantly enhance food image recognition.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51FC0D-443C-173E-A864-3E8E1655E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6591" y="4657393"/>
            <a:ext cx="6052071" cy="227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758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82690-D6CA-0182-873B-6694EB7C6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4595"/>
            <a:ext cx="4851868" cy="1200361"/>
          </a:xfrm>
        </p:spPr>
        <p:txBody>
          <a:bodyPr anchor="b">
            <a:noAutofit/>
          </a:bodyPr>
          <a:lstStyle/>
          <a:p>
            <a:br>
              <a:rPr lang="en-US" sz="3600" dirty="0"/>
            </a:br>
            <a:r>
              <a:rPr lang="en-US" sz="3600" b="1" dirty="0"/>
              <a:t>Investigation 4: Transfer Learning Strategies</a:t>
            </a:r>
            <a:endParaRPr lang="en-IN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B8AC0-DBD7-EA38-E3F5-FFF821396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454" y="1467076"/>
            <a:ext cx="5546133" cy="3511943"/>
          </a:xfrm>
        </p:spPr>
        <p:txBody>
          <a:bodyPr anchor="ctr">
            <a:normAutofit/>
          </a:bodyPr>
          <a:lstStyle/>
          <a:p>
            <a:pPr algn="just"/>
            <a:r>
              <a:rPr lang="en-US" sz="1800" dirty="0"/>
              <a:t>We're exploring how transfer learning benefits food image classification (FIC). </a:t>
            </a:r>
          </a:p>
          <a:p>
            <a:pPr algn="just"/>
            <a:r>
              <a:rPr lang="en-US" sz="1800" dirty="0"/>
              <a:t>For small datasets, we use feature extraction, utilizing existing model features and adding a new classifier. </a:t>
            </a:r>
          </a:p>
          <a:p>
            <a:pPr algn="just"/>
            <a:r>
              <a:rPr lang="en-US" sz="1800" dirty="0"/>
              <a:t>For larger datasets, fine-tuning modifies some layers of the pre-trained model to better suit the new data. </a:t>
            </a:r>
          </a:p>
          <a:p>
            <a:pPr algn="just"/>
            <a:r>
              <a:rPr lang="en-US" sz="1800" dirty="0"/>
              <a:t>However, determining which layers to adjust can be challenging.</a:t>
            </a:r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AEE50B-AD48-1F43-6C11-EBE2C8CE9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13" y="1314956"/>
            <a:ext cx="5546133" cy="532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27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4AB83-0C02-3D1D-967D-522594942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386930"/>
            <a:ext cx="11811000" cy="1298448"/>
          </a:xfrm>
        </p:spPr>
        <p:txBody>
          <a:bodyPr anchor="b">
            <a:noAutofit/>
          </a:bodyPr>
          <a:lstStyle/>
          <a:p>
            <a:br>
              <a:rPr lang="en-US" sz="3600" b="1" dirty="0"/>
            </a:br>
            <a:r>
              <a:rPr lang="en-US" sz="3600" b="1" dirty="0"/>
              <a:t>Investigation 5. What metrics are required to measure</a:t>
            </a:r>
            <a:br>
              <a:rPr lang="en-US" sz="3600" b="1" dirty="0"/>
            </a:br>
            <a:r>
              <a:rPr lang="en-US" sz="3600" b="1" dirty="0"/>
              <a:t>the performance of a model</a:t>
            </a:r>
            <a:endParaRPr lang="en-IN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FA1C4-FA46-4D39-CA90-275F3C294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" y="1907177"/>
            <a:ext cx="5778863" cy="373911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We're studying metrics like accuracy, precision, and recall to measure how well food recognition models perform. </a:t>
            </a:r>
          </a:p>
          <a:p>
            <a:r>
              <a:rPr lang="en-US" sz="2000" dirty="0"/>
              <a:t>These metrics help assess the model's correctness and effectiveness in identifying different food items.</a:t>
            </a:r>
          </a:p>
          <a:p>
            <a:endParaRPr lang="en-US" sz="2000" dirty="0"/>
          </a:p>
          <a:p>
            <a:r>
              <a:rPr lang="en-US" sz="2000" dirty="0"/>
              <a:t>Notations used in formulas</a:t>
            </a:r>
          </a:p>
          <a:p>
            <a:pPr marL="457200" lvl="1" indent="0">
              <a:buNone/>
            </a:pPr>
            <a:r>
              <a:rPr lang="en-US" sz="1600" dirty="0"/>
              <a:t>TN stands for True Negative, </a:t>
            </a:r>
          </a:p>
          <a:p>
            <a:pPr marL="457200" lvl="1" indent="0">
              <a:buNone/>
            </a:pPr>
            <a:r>
              <a:rPr lang="en-US" sz="1600" dirty="0"/>
              <a:t>TP for True Positive, </a:t>
            </a:r>
          </a:p>
          <a:p>
            <a:pPr marL="457200" lvl="1" indent="0">
              <a:buNone/>
            </a:pPr>
            <a:r>
              <a:rPr lang="en-US" sz="1600" dirty="0"/>
              <a:t>FP for False Positive, and FN for False Negative.</a:t>
            </a:r>
          </a:p>
          <a:p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30F2E3-2196-58BB-7163-8FA993908D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03"/>
          <a:stretch/>
        </p:blipFill>
        <p:spPr>
          <a:xfrm>
            <a:off x="6571667" y="2047302"/>
            <a:ext cx="5544133" cy="359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848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D54E-BC28-EDBE-ED06-5E2999B8B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" y="365125"/>
            <a:ext cx="11734800" cy="1325563"/>
          </a:xfrm>
        </p:spPr>
        <p:txBody>
          <a:bodyPr>
            <a:noAutofit/>
          </a:bodyPr>
          <a:lstStyle/>
          <a:p>
            <a:r>
              <a:rPr lang="en-US" sz="3600" b="1" dirty="0"/>
              <a:t>Investigation 6. What are the challenges faced in classifying</a:t>
            </a:r>
            <a:br>
              <a:rPr lang="en-US" sz="3600" b="1" dirty="0"/>
            </a:br>
            <a:r>
              <a:rPr lang="en-US" sz="3600" b="1" dirty="0"/>
              <a:t>food images</a:t>
            </a:r>
            <a:endParaRPr lang="en-IN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142B2-6B50-7C1C-D982-8647EF56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467" y="1825625"/>
            <a:ext cx="11218333" cy="4351338"/>
          </a:xfrm>
        </p:spPr>
        <p:txBody>
          <a:bodyPr/>
          <a:lstStyle/>
          <a:p>
            <a:r>
              <a:rPr lang="en-US" dirty="0"/>
              <a:t>We’re looking into challenges like overfitting, dataset variety, and adjusting settings that affect how accurately food images are classified. </a:t>
            </a:r>
          </a:p>
          <a:p>
            <a:r>
              <a:rPr lang="en-US" dirty="0"/>
              <a:t>These issues need solving to create better food recognition models.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9759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B1263-340E-ABAD-2753-3F872C7C3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32" y="-13664"/>
            <a:ext cx="10715851" cy="1298448"/>
          </a:xfrm>
        </p:spPr>
        <p:txBody>
          <a:bodyPr anchor="b">
            <a:normAutofit/>
          </a:bodyPr>
          <a:lstStyle/>
          <a:p>
            <a:r>
              <a:rPr lang="en-US" sz="3600" b="1" dirty="0"/>
              <a:t>Case Study: Food Image Analysis and Detection</a:t>
            </a:r>
            <a:endParaRPr lang="en-IN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39F23-5674-B89E-7912-8CEB2A6B4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32" y="907507"/>
            <a:ext cx="5243072" cy="3639450"/>
          </a:xfrm>
        </p:spPr>
        <p:txBody>
          <a:bodyPr anchor="ctr">
            <a:normAutofit/>
          </a:bodyPr>
          <a:lstStyle/>
          <a:p>
            <a:pPr algn="just"/>
            <a:r>
              <a:rPr lang="en-US" sz="2000" dirty="0"/>
              <a:t>Food identification is gaining importance in areas like nutrition management and self-service restaurants. </a:t>
            </a:r>
          </a:p>
          <a:p>
            <a:pPr algn="just"/>
            <a:r>
              <a:rPr lang="en-US" sz="2000" dirty="0"/>
              <a:t>In this section, we showcase a case study on food image analysis using </a:t>
            </a:r>
            <a:r>
              <a:rPr lang="en-US" sz="2000" dirty="0" err="1"/>
              <a:t>EfficientNet</a:t>
            </a:r>
            <a:r>
              <a:rPr lang="en-US" sz="2000" dirty="0"/>
              <a:t> B0-B6 and food item detection using YOLOv5.</a:t>
            </a: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B164C5-F454-1BA2-E592-113D21D0A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532" y="4130768"/>
            <a:ext cx="7245668" cy="234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735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EB031-31C3-CB8D-41E2-5E1127168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67" y="386930"/>
            <a:ext cx="11387665" cy="1298448"/>
          </a:xfrm>
        </p:spPr>
        <p:txBody>
          <a:bodyPr anchor="b">
            <a:normAutofit/>
          </a:bodyPr>
          <a:lstStyle/>
          <a:p>
            <a:r>
              <a:rPr lang="en-US" sz="4100" b="1" dirty="0"/>
              <a:t>Food image analysis using </a:t>
            </a:r>
            <a:r>
              <a:rPr lang="en-US" sz="4100" b="1" dirty="0" err="1"/>
              <a:t>EfficientNet</a:t>
            </a:r>
            <a:r>
              <a:rPr lang="en-US" sz="4100" b="1" dirty="0"/>
              <a:t> B0‑B6</a:t>
            </a:r>
            <a:endParaRPr lang="en-IN" sz="41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86491-39FB-3AF3-4728-CDA494311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868" y="1752600"/>
            <a:ext cx="5310805" cy="4232359"/>
          </a:xfrm>
        </p:spPr>
        <p:txBody>
          <a:bodyPr anchor="ctr">
            <a:normAutofit/>
          </a:bodyPr>
          <a:lstStyle/>
          <a:p>
            <a:pPr algn="just"/>
            <a:r>
              <a:rPr lang="en-US" sz="2000" dirty="0"/>
              <a:t>We examined models for food image classification using </a:t>
            </a:r>
            <a:r>
              <a:rPr lang="en-US" sz="2000" dirty="0" err="1"/>
              <a:t>EfficientNet</a:t>
            </a:r>
            <a:r>
              <a:rPr lang="en-US" sz="2000" dirty="0"/>
              <a:t> B0-B6. </a:t>
            </a:r>
          </a:p>
          <a:p>
            <a:pPr algn="just"/>
            <a:r>
              <a:rPr lang="en-US" sz="2000" dirty="0"/>
              <a:t>With a dataset of 14 food classes, our trained models achieved accuracies between 87.7% and 89.57%. </a:t>
            </a:r>
          </a:p>
          <a:p>
            <a:pPr algn="just"/>
            <a:r>
              <a:rPr lang="en-US" sz="2000" dirty="0"/>
              <a:t>However, certain food classes like </a:t>
            </a:r>
            <a:r>
              <a:rPr lang="en-US" sz="2000" dirty="0" err="1"/>
              <a:t>apple_pie</a:t>
            </a:r>
            <a:r>
              <a:rPr lang="en-US" sz="2000" dirty="0"/>
              <a:t> and </a:t>
            </a:r>
            <a:r>
              <a:rPr lang="en-US" sz="2000" dirty="0" err="1"/>
              <a:t>bread_pudding</a:t>
            </a:r>
            <a:r>
              <a:rPr lang="en-US" sz="2000" dirty="0"/>
              <a:t> were frequently misclassified due to their similar shapes.</a:t>
            </a: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E3146D-3ED0-96B5-A8BB-79D82E68F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589" y="2352874"/>
            <a:ext cx="5442017" cy="354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698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C8D7A-19B9-8401-E7AF-05AB966A1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59" y="678379"/>
            <a:ext cx="6673681" cy="1652125"/>
          </a:xfrm>
        </p:spPr>
        <p:txBody>
          <a:bodyPr anchor="ctr">
            <a:normAutofit/>
          </a:bodyPr>
          <a:lstStyle/>
          <a:p>
            <a:r>
              <a:rPr lang="en-US" sz="3700" b="1" dirty="0"/>
              <a:t>Object detection in food image using YOLOv5</a:t>
            </a:r>
            <a:endParaRPr lang="en-IN" sz="37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CDC19-ED5A-94EE-FA47-B17187AFE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19" y="1901514"/>
            <a:ext cx="6673681" cy="3979585"/>
          </a:xfrm>
        </p:spPr>
        <p:txBody>
          <a:bodyPr anchor="ctr">
            <a:normAutofit/>
          </a:bodyPr>
          <a:lstStyle/>
          <a:p>
            <a:pPr algn="just"/>
            <a:r>
              <a:rPr lang="en-US" sz="2000" dirty="0"/>
              <a:t>We used YOLOv5 to detect food in images. </a:t>
            </a:r>
          </a:p>
          <a:p>
            <a:pPr algn="just"/>
            <a:r>
              <a:rPr lang="en-US" sz="2000" dirty="0"/>
              <a:t>After training on a dataset containing 3 food types, we assessed its performance using metrics like recall, precision, and </a:t>
            </a:r>
            <a:r>
              <a:rPr lang="en-US" sz="2000" dirty="0" err="1"/>
              <a:t>mAP</a:t>
            </a:r>
            <a:r>
              <a:rPr lang="en-US" sz="2000" dirty="0"/>
              <a:t>.</a:t>
            </a:r>
          </a:p>
          <a:p>
            <a:pPr algn="just"/>
            <a:r>
              <a:rPr lang="en-US" sz="2000" dirty="0"/>
              <a:t>The results are summarized in a table, sample images with labels are provided, and training and validation curves are illustrated in figures.</a:t>
            </a:r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19B541-F9B5-36DB-FEF6-0BB9DF7E1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59" y="5000495"/>
            <a:ext cx="5887441" cy="14927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DDA5D2-470F-3525-3E02-084A9D844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3154" y="2227607"/>
            <a:ext cx="4685244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267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7C40E-9410-27AE-20AE-7EE48B5BF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67" y="365125"/>
            <a:ext cx="11269133" cy="1325563"/>
          </a:xfrm>
        </p:spPr>
        <p:txBody>
          <a:bodyPr>
            <a:normAutofit/>
          </a:bodyPr>
          <a:lstStyle/>
          <a:p>
            <a:r>
              <a:rPr lang="en-IN" sz="3600" b="1" dirty="0"/>
              <a:t>Conclusion and future aspects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D52B4-C684-58BB-E13B-EC5FCD7FA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34" y="1690688"/>
            <a:ext cx="11853333" cy="4754563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en-US" dirty="0"/>
              <a:t>A system that monitors nutrient intake and forecasts dietary needs is important for healthcare and dietary planning. </a:t>
            </a:r>
          </a:p>
          <a:p>
            <a:pPr algn="just"/>
            <a:r>
              <a:rPr lang="en-US" dirty="0"/>
              <a:t>This review delves into the development and optimization of CNN models specifically designed for analyzing food images.</a:t>
            </a:r>
          </a:p>
          <a:p>
            <a:pPr algn="just"/>
            <a:r>
              <a:rPr lang="en-US" dirty="0"/>
              <a:t>It examines previous studies to understand the challenges and solutions related to food image classification (FIC).</a:t>
            </a:r>
          </a:p>
          <a:p>
            <a:pPr algn="just"/>
            <a:r>
              <a:rPr lang="en-US" dirty="0"/>
              <a:t>The review provides insights and recommendations based on these investigations.</a:t>
            </a:r>
          </a:p>
          <a:p>
            <a:pPr algn="just"/>
            <a:r>
              <a:rPr lang="en-US" dirty="0"/>
              <a:t>It discusses various food image datasets, highlighting the number of different food types and total images included.</a:t>
            </a:r>
          </a:p>
          <a:p>
            <a:pPr algn="just"/>
            <a:r>
              <a:rPr lang="en-US" dirty="0"/>
              <a:t>A case study is presented, showing how the </a:t>
            </a:r>
            <a:r>
              <a:rPr lang="en-US" dirty="0" err="1"/>
              <a:t>EfficientNet</a:t>
            </a:r>
            <a:r>
              <a:rPr lang="en-US" dirty="0"/>
              <a:t> model was trained using a food image dataset and achieved an accuracy of 86.5%.</a:t>
            </a:r>
          </a:p>
          <a:p>
            <a:pPr algn="just"/>
            <a:r>
              <a:rPr lang="en-US" dirty="0"/>
              <a:t>Overall, this review aims to contribute to the development of food image-based dietary recommendation systems and guide future research in this area.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5950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ank You Presentation Images | Template Presentation ...">
            <a:extLst>
              <a:ext uri="{FF2B5EF4-FFF2-40B4-BE49-F238E27FC236}">
                <a16:creationId xmlns:a16="http://schemas.microsoft.com/office/drawing/2014/main" id="{A399C48E-E6C1-9A5D-9E41-9D2288A6F72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6" r="11316"/>
          <a:stretch/>
        </p:blipFill>
        <p:spPr bwMode="auto">
          <a:xfrm>
            <a:off x="3222518" y="643467"/>
            <a:ext cx="5746963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8534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E2F26-4B8F-16EC-BCC5-0BB29C06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98" y="967073"/>
            <a:ext cx="5052369" cy="1035781"/>
          </a:xfrm>
        </p:spPr>
        <p:txBody>
          <a:bodyPr anchor="ctr">
            <a:normAutofit/>
          </a:bodyPr>
          <a:lstStyle/>
          <a:p>
            <a:r>
              <a:rPr lang="en-US" sz="3600" b="1" dirty="0"/>
              <a:t>Introduction</a:t>
            </a:r>
            <a:r>
              <a:rPr lang="en-US" sz="3600" dirty="0"/>
              <a:t>	</a:t>
            </a:r>
            <a:endParaRPr lang="en-IN" sz="3600" dirty="0"/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A3208724-78F4-934B-F001-5DB9EC968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698" y="1791725"/>
            <a:ext cx="6628862" cy="4417486"/>
          </a:xfrm>
        </p:spPr>
        <p:txBody>
          <a:bodyPr anchor="ctr">
            <a:normAutofit fontScale="92500" lnSpcReduction="20000"/>
          </a:bodyPr>
          <a:lstStyle/>
          <a:p>
            <a:pPr algn="just"/>
            <a:r>
              <a:rPr lang="en-US" sz="1800" dirty="0"/>
              <a:t>This paper explores how technology impacts our health, especially using smart computers to analyze food from pictures.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Technology can benefit us by improving communication but warns against excessive social media or phone use leading to issues like sleep problems, sadness, or weight gain.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Researchers reviewed many articles on how technology helps us understand our food better.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Out of 771 articles, 56 were most useful. These articles discuss computer recognition of food in pictures and determining food nutrients.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The paper emphasizes the importance of healthy eating and how various diets can keep us healthy.</a:t>
            </a:r>
            <a:endParaRPr lang="en-US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AB2000-432B-CB5C-31B5-6388A492D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493" y="608402"/>
            <a:ext cx="4223252" cy="551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775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58292-A08B-919E-54E9-E281547B1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39" y="950140"/>
            <a:ext cx="5052369" cy="1035781"/>
          </a:xfrm>
        </p:spPr>
        <p:txBody>
          <a:bodyPr anchor="ctr">
            <a:normAutofit/>
          </a:bodyPr>
          <a:lstStyle/>
          <a:p>
            <a:r>
              <a:rPr lang="en-US" sz="3600" b="1" dirty="0"/>
              <a:t>Introduction</a:t>
            </a:r>
            <a:r>
              <a:rPr lang="en-US" sz="3600" dirty="0"/>
              <a:t>	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73520-8095-C537-1383-49FF7DC8C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837" y="1593669"/>
            <a:ext cx="6942860" cy="4608176"/>
          </a:xfrm>
        </p:spPr>
        <p:txBody>
          <a:bodyPr anchor="ctr">
            <a:normAutofit/>
          </a:bodyPr>
          <a:lstStyle/>
          <a:p>
            <a:pPr algn="just"/>
            <a:r>
              <a:rPr lang="en-US" sz="1400" dirty="0"/>
              <a:t>The paper highlights that our bodies need nutrients like carbohydrates, protein, vitamins, and minerals to stay healthy.</a:t>
            </a:r>
          </a:p>
          <a:p>
            <a:pPr algn="just"/>
            <a:endParaRPr lang="en-US" sz="1400" dirty="0"/>
          </a:p>
          <a:p>
            <a:pPr algn="just"/>
            <a:r>
              <a:rPr lang="en-US" sz="1400" dirty="0"/>
              <a:t>Diets like the Very-Low-Calorie Ketogenic Diet and the Southern Europe Atlantic Diet can aid weight loss and promote health.</a:t>
            </a:r>
          </a:p>
          <a:p>
            <a:pPr algn="just"/>
            <a:endParaRPr lang="en-US" sz="1400" dirty="0"/>
          </a:p>
          <a:p>
            <a:pPr algn="just"/>
            <a:r>
              <a:rPr lang="en-US" sz="1400" dirty="0"/>
              <a:t>Researchers discuss using phones and devices to photograph food and analyze its contents using computers.</a:t>
            </a:r>
          </a:p>
          <a:p>
            <a:pPr algn="just"/>
            <a:endParaRPr lang="en-US" sz="1400" dirty="0"/>
          </a:p>
          <a:p>
            <a:pPr algn="just"/>
            <a:r>
              <a:rPr lang="en-US" sz="1400" dirty="0"/>
              <a:t>They employ advanced computer programs, called Deep Learning algorithms, to recognize food in pictures.</a:t>
            </a:r>
          </a:p>
          <a:p>
            <a:pPr algn="just"/>
            <a:endParaRPr lang="en-US" sz="1400" dirty="0"/>
          </a:p>
          <a:p>
            <a:pPr algn="just"/>
            <a:r>
              <a:rPr lang="en-US" sz="1400" dirty="0"/>
              <a:t>In conclusion, the paper suggests that technology can assist us in eating better and maintaining health by understanding our food better.</a:t>
            </a:r>
            <a:endParaRPr lang="en-IN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DEBE5B-2B1A-AA78-939F-5DE69F523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088" y="683764"/>
            <a:ext cx="4223252" cy="569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177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Vegetables and fruits in a row">
            <a:extLst>
              <a:ext uri="{FF2B5EF4-FFF2-40B4-BE49-F238E27FC236}">
                <a16:creationId xmlns:a16="http://schemas.microsoft.com/office/drawing/2014/main" id="{BC6DA618-E3F9-4322-C98B-BB9D6DF689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25" r="32209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99D7EC-33E1-429A-A0C2-FB0263DA0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28" y="427915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 b="1" dirty="0"/>
              <a:t>Background Study </a:t>
            </a:r>
            <a:endParaRPr lang="en-IN" sz="40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944B31-7EC0-FAFA-F7E9-4C61A5DCA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728" y="1642528"/>
            <a:ext cx="5939246" cy="397307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 dirty="0"/>
              <a:t>This section examines research on AI methods for identifying food nutrients using images of food.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The review has two phases:</a:t>
            </a:r>
          </a:p>
          <a:p>
            <a:pPr marL="0" indent="0">
              <a:buNone/>
            </a:pPr>
            <a:r>
              <a:rPr lang="en-US" sz="1600" dirty="0"/>
              <a:t>1. The first phase analyzes papers where the CNN model is built from the ground up.</a:t>
            </a:r>
          </a:p>
          <a:p>
            <a:pPr marL="0" indent="0">
              <a:buNone/>
            </a:pPr>
            <a:r>
              <a:rPr lang="en-US" sz="1600" dirty="0"/>
              <a:t>2. The second phase looks at using the TL approach with pre-trained CNN models.</a:t>
            </a:r>
          </a:p>
        </p:txBody>
      </p:sp>
    </p:spTree>
    <p:extLst>
      <p:ext uri="{BB962C8B-B14F-4D97-AF65-F5344CB8AC3E}">
        <p14:creationId xmlns:p14="http://schemas.microsoft.com/office/powerpoint/2010/main" val="1336367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5DAA1-1360-FFE1-6148-BE820111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9" y="358683"/>
            <a:ext cx="9629128" cy="1035781"/>
          </a:xfrm>
        </p:spPr>
        <p:txBody>
          <a:bodyPr anchor="ctr">
            <a:normAutofit/>
          </a:bodyPr>
          <a:lstStyle/>
          <a:p>
            <a:r>
              <a:rPr lang="en-US" sz="3300" b="1" dirty="0"/>
              <a:t>Food Image Analysis with CNN &amp; Object Detection</a:t>
            </a:r>
            <a:endParaRPr lang="en-IN" sz="33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92EDB-1EFA-6353-4029-8F6CD9A33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795" y="1394464"/>
            <a:ext cx="6429156" cy="4001727"/>
          </a:xfrm>
        </p:spPr>
        <p:txBody>
          <a:bodyPr anchor="ctr">
            <a:normAutofit/>
          </a:bodyPr>
          <a:lstStyle/>
          <a:p>
            <a:pPr algn="just"/>
            <a:r>
              <a:rPr lang="en-US" sz="1600" dirty="0"/>
              <a:t>Researchers are using a new technology called CNNs to better understand food images. </a:t>
            </a:r>
          </a:p>
          <a:p>
            <a:pPr algn="just"/>
            <a:r>
              <a:rPr lang="en-US" sz="1600" dirty="0"/>
              <a:t>They've developed tools that can quickly identify food and estimate details like calories. </a:t>
            </a:r>
          </a:p>
          <a:p>
            <a:pPr algn="just"/>
            <a:r>
              <a:rPr lang="en-US" sz="1600" dirty="0"/>
              <a:t>Some tools can recognize various foods and beverages, aiding in identifying meal contents or spotting mold on food. </a:t>
            </a:r>
          </a:p>
          <a:p>
            <a:pPr algn="just"/>
            <a:r>
              <a:rPr lang="en-US" sz="1600" dirty="0"/>
              <a:t>These tools are continually improving and are valuable for promoting healthier eating habits and understanding different foods.</a:t>
            </a:r>
            <a:endParaRPr lang="en-IN" sz="1600" dirty="0"/>
          </a:p>
        </p:txBody>
      </p:sp>
      <p:pic>
        <p:nvPicPr>
          <p:cNvPr id="5" name="Picture 4" descr="A graph with blue bars&#10;&#10;Description automatically generated">
            <a:extLst>
              <a:ext uri="{FF2B5EF4-FFF2-40B4-BE49-F238E27FC236}">
                <a16:creationId xmlns:a16="http://schemas.microsoft.com/office/drawing/2014/main" id="{5BC4AC44-DC22-A470-B9F1-8CE285DD8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133" y="1728058"/>
            <a:ext cx="4223252" cy="366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68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281F1-7AB1-B7B9-2DEE-9F8F0FC0C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62" y="674431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3600" b="1" dirty="0"/>
              <a:t>Role of TL in the analysis of food images</a:t>
            </a:r>
            <a:endParaRPr lang="en-IN" sz="3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957B1-C934-917E-B76A-74986EBD9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6723"/>
            <a:ext cx="12011538" cy="3781296"/>
          </a:xfrm>
        </p:spPr>
        <p:txBody>
          <a:bodyPr anchor="ctr">
            <a:normAutofit/>
          </a:bodyPr>
          <a:lstStyle/>
          <a:p>
            <a:pPr algn="just"/>
            <a:r>
              <a:rPr lang="en-US" sz="2000" dirty="0"/>
              <a:t>Transfer Learning (TL) is an efficient method for analyzing food images with CNN models. </a:t>
            </a:r>
          </a:p>
          <a:p>
            <a:pPr algn="just"/>
            <a:r>
              <a:rPr lang="en-US" sz="2000" dirty="0"/>
              <a:t>Instead of building models from scratch, TL uses pre-trained models, saving time and effort. </a:t>
            </a:r>
          </a:p>
          <a:p>
            <a:pPr algn="just"/>
            <a:r>
              <a:rPr lang="en-US" sz="2000" dirty="0"/>
              <a:t>Researchers like </a:t>
            </a:r>
            <a:r>
              <a:rPr lang="en-US" sz="2000" dirty="0" err="1"/>
              <a:t>Tasci</a:t>
            </a:r>
            <a:r>
              <a:rPr lang="en-US" sz="2000" dirty="0"/>
              <a:t> and Hu used TL with models like </a:t>
            </a:r>
            <a:r>
              <a:rPr lang="en-US" sz="2000" dirty="0" err="1"/>
              <a:t>ResNet</a:t>
            </a:r>
            <a:r>
              <a:rPr lang="en-US" sz="2000" dirty="0"/>
              <a:t> and </a:t>
            </a:r>
            <a:r>
              <a:rPr lang="en-US" sz="2000" dirty="0" err="1"/>
              <a:t>DenseNet</a:t>
            </a:r>
            <a:r>
              <a:rPr lang="en-US" sz="2000" dirty="0"/>
              <a:t>, achieving high accuracy in food recognition. </a:t>
            </a:r>
          </a:p>
          <a:p>
            <a:pPr algn="just"/>
            <a:r>
              <a:rPr lang="en-US" sz="2000" dirty="0"/>
              <a:t>Qiu et al. demonstrated TL's effectiveness in predicting individuals' food intake sequences. </a:t>
            </a:r>
          </a:p>
          <a:p>
            <a:pPr algn="just"/>
            <a:r>
              <a:rPr lang="en-US" sz="2000" dirty="0"/>
              <a:t>TL has diverse applications, from estimating calorie intake for the elderly to creating mobile apps for nutritional analysis. </a:t>
            </a:r>
          </a:p>
          <a:p>
            <a:pPr algn="just"/>
            <a:r>
              <a:rPr lang="en-US" sz="2000" dirty="0"/>
              <a:t>In summary, TL enhances the efficiency and accuracy of food image analysis.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45545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8156B-769E-6702-EED5-78435FE79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IN" sz="4000">
                <a:solidFill>
                  <a:srgbClr val="FFFFFF"/>
                </a:solidFill>
              </a:rPr>
              <a:t>Proposed investigations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8B4C7CB-0FCC-D858-B2AA-55D58F99DD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2597410"/>
              </p:ext>
            </p:extLst>
          </p:nvPr>
        </p:nvGraphicFramePr>
        <p:xfrm>
          <a:off x="165394" y="524933"/>
          <a:ext cx="11861211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5565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68077-7E04-3B30-F3D2-AF8A0742C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0195"/>
            <a:ext cx="6096000" cy="2198271"/>
          </a:xfrm>
        </p:spPr>
        <p:txBody>
          <a:bodyPr anchor="ctr">
            <a:normAutofit/>
          </a:bodyPr>
          <a:lstStyle/>
          <a:p>
            <a:r>
              <a:rPr lang="en-IN" sz="3600" b="1" dirty="0"/>
              <a:t>Investigation 1: Understanding Food Image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BD6CF-D7F0-196C-31A1-B4ADB9B95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134" y="1591734"/>
            <a:ext cx="5825265" cy="4323405"/>
          </a:xfrm>
        </p:spPr>
        <p:txBody>
          <a:bodyPr anchor="ctr">
            <a:normAutofit/>
          </a:bodyPr>
          <a:lstStyle/>
          <a:p>
            <a:pPr algn="just"/>
            <a:r>
              <a:rPr lang="en-US" sz="2000" dirty="0"/>
              <a:t>We're examining various food picture datasets, such as FOOD-101 and UEC-FOOD-256, used to train computers in food recognition. </a:t>
            </a:r>
          </a:p>
          <a:p>
            <a:pPr algn="just"/>
            <a:r>
              <a:rPr lang="en-US" sz="2000" dirty="0"/>
              <a:t>Our summary table and sample images illustrate the contents of these datasets and their use in food recognition research.</a:t>
            </a:r>
            <a:endParaRPr lang="en-IN" sz="2000" dirty="0"/>
          </a:p>
        </p:txBody>
      </p:sp>
      <p:pic>
        <p:nvPicPr>
          <p:cNvPr id="13" name="Picture 12" descr="A breakfast spread">
            <a:extLst>
              <a:ext uri="{FF2B5EF4-FFF2-40B4-BE49-F238E27FC236}">
                <a16:creationId xmlns:a16="http://schemas.microsoft.com/office/drawing/2014/main" id="{1F46F5F1-32DD-09C9-B495-0111185F70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06" r="23593" b="-2"/>
          <a:stretch/>
        </p:blipFill>
        <p:spPr>
          <a:xfrm>
            <a:off x="6273602" y="1"/>
            <a:ext cx="59252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680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7A39E-2367-68A1-1E82-741F11588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8371"/>
            <a:ext cx="12352867" cy="1325563"/>
          </a:xfrm>
        </p:spPr>
        <p:txBody>
          <a:bodyPr>
            <a:normAutofit/>
          </a:bodyPr>
          <a:lstStyle/>
          <a:p>
            <a:r>
              <a:rPr lang="en-IN" sz="3600" b="1" dirty="0"/>
              <a:t>Investigation 2: Understanding Model Hyperparameters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0F5DF-F14E-0255-9BAE-C3FE85955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9260" y="1111470"/>
            <a:ext cx="12163213" cy="5118630"/>
          </a:xfrm>
        </p:spPr>
        <p:txBody>
          <a:bodyPr/>
          <a:lstStyle/>
          <a:p>
            <a:pPr algn="just"/>
            <a:r>
              <a:rPr lang="en-US" sz="2400" dirty="0"/>
              <a:t>We're exploring various CNN settings, such as learning rate and batch size, to optimize performance. </a:t>
            </a:r>
          </a:p>
          <a:p>
            <a:pPr algn="just"/>
            <a:r>
              <a:rPr lang="en-US" sz="2400" dirty="0"/>
              <a:t>Each dataset requires specific settings for accurate predictions, and we experiment to determine the best ones. </a:t>
            </a:r>
          </a:p>
          <a:p>
            <a:pPr algn="just"/>
            <a:r>
              <a:rPr lang="en-US" sz="2400" dirty="0"/>
              <a:t>Methods like grid search or random search are used for fine-tuning these settings.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976439-A3FF-F3D1-847F-1D7772CFE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462" y="3138836"/>
            <a:ext cx="8241935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4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</TotalTime>
  <Words>1357</Words>
  <Application>Microsoft Office PowerPoint</Application>
  <PresentationFormat>Widescreen</PresentationFormat>
  <Paragraphs>99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MyriadPro-SemiboldSemiCn</vt:lpstr>
      <vt:lpstr>Office Theme</vt:lpstr>
      <vt:lpstr>Deep neural network for food image classification and nutrient identification  - A systematic review</vt:lpstr>
      <vt:lpstr>Introduction </vt:lpstr>
      <vt:lpstr>Introduction </vt:lpstr>
      <vt:lpstr>Background Study </vt:lpstr>
      <vt:lpstr>Food Image Analysis with CNN &amp; Object Detection</vt:lpstr>
      <vt:lpstr>Role of TL in the analysis of food images</vt:lpstr>
      <vt:lpstr>Proposed investigations</vt:lpstr>
      <vt:lpstr>Investigation 1: Understanding Food Image Datasets</vt:lpstr>
      <vt:lpstr>Investigation 2: Understanding Model Hyperparameters</vt:lpstr>
      <vt:lpstr>Investigation 3: CNNs for Food Image Recognition</vt:lpstr>
      <vt:lpstr> Investigation 4: Transfer Learning Strategies</vt:lpstr>
      <vt:lpstr> Investigation 5. What metrics are required to measure the performance of a model</vt:lpstr>
      <vt:lpstr>Investigation 6. What are the challenges faced in classifying food images</vt:lpstr>
      <vt:lpstr>Case Study: Food Image Analysis and Detection</vt:lpstr>
      <vt:lpstr>Food image analysis using EfficientNet B0‑B6</vt:lpstr>
      <vt:lpstr>Object detection in food image using YOLOv5</vt:lpstr>
      <vt:lpstr>Conclusion and future aspects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neural network for food image classification and nutrient identification - A systematic review</dc:title>
  <dc:creator>Rohithsaidatta Pasupuleti</dc:creator>
  <cp:lastModifiedBy>Rohithsaidatta Pasupuleti</cp:lastModifiedBy>
  <cp:revision>3</cp:revision>
  <dcterms:created xsi:type="dcterms:W3CDTF">2024-04-07T06:30:04Z</dcterms:created>
  <dcterms:modified xsi:type="dcterms:W3CDTF">2024-04-16T01:43:12Z</dcterms:modified>
</cp:coreProperties>
</file>

<file path=docProps/thumbnail.jpeg>
</file>